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</p:sldIdLst>
  <p:sldSz cx="9144000" cy="6858000" type="screen4x3"/>
  <p:notesSz cx="6858000" cy="9144000"/>
  <p:defaultTextStyle>
    <a:defPPr>
      <a:defRPr lang="ko-KR"/>
    </a:defPPr>
    <a:lvl1pPr marL="0" indent="0" algn="l" defTabSz="914400">
      <a:buNone/>
      <a:defRPr lang="ko-KR" sz="1800" baseline="0" smtClean="0">
        <a:solidFill>
          <a:srgbClr val="000000"/>
        </a:solidFill>
        <a:latin typeface="SimSun"/>
        <a:ea typeface="SimSun"/>
      </a:defRPr>
    </a:lvl1pPr>
    <a:lvl2pPr marL="457200" lvl="1" indent="0" defTabSz="914400">
      <a:defRPr lang="ko-KR" smtClean="0"/>
    </a:lvl2pPr>
    <a:lvl3pPr marL="914400" lvl="2" indent="0" defTabSz="914400">
      <a:defRPr lang="ko-KR" smtClean="0"/>
    </a:lvl3pPr>
    <a:lvl4pPr marL="1371600" lvl="3" indent="0" defTabSz="914400">
      <a:defRPr lang="ko-KR" smtClean="0"/>
    </a:lvl4pPr>
    <a:lvl5pPr marL="1828800" lvl="4" indent="0" defTabSz="914400">
      <a:defRPr lang="ko-KR" smtClean="0"/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rgbClr val="000000"/>
                </a:solidFill>
              </a:defRPr>
            </a:lvl2pPr>
            <a:lvl3pPr marL="914400" indent="0" algn="ctr">
              <a:buNone/>
              <a:defRPr>
                <a:solidFill>
                  <a:srgbClr val="000000"/>
                </a:solidFill>
              </a:defRPr>
            </a:lvl3pPr>
            <a:lvl4pPr marL="1371600" indent="0" algn="ctr">
              <a:buNone/>
              <a:defRPr>
                <a:solidFill>
                  <a:srgbClr val="000000"/>
                </a:solidFill>
              </a:defRPr>
            </a:lvl4pPr>
            <a:lvl5pPr marL="1828800" indent="0" algn="ctr">
              <a:buNone/>
              <a:defRPr>
                <a:solidFill>
                  <a:srgbClr val="000000"/>
                </a:solidFill>
              </a:defRPr>
            </a:lvl5pPr>
            <a:lvl6pPr marL="2286000" indent="0" algn="ctr">
              <a:buNone/>
              <a:defRPr>
                <a:solidFill>
                  <a:srgbClr val="000000"/>
                </a:solidFill>
              </a:defRPr>
            </a:lvl6pPr>
            <a:lvl7pPr marL="2743200" indent="0" algn="ctr">
              <a:buNone/>
              <a:defRPr>
                <a:solidFill>
                  <a:srgbClr val="000000"/>
                </a:solidFill>
              </a:defRPr>
            </a:lvl7pPr>
            <a:lvl8pPr marL="3200400" indent="0" algn="ctr">
              <a:buNone/>
              <a:defRPr>
                <a:solidFill>
                  <a:srgbClr val="000000"/>
                </a:solidFill>
              </a:defRPr>
            </a:lvl8pPr>
            <a:lvl9pPr marL="3657600" indent="0" algn="ctr">
              <a:buNone/>
              <a:defRPr>
                <a:solidFill>
                  <a:srgbClr val="000000"/>
                </a:solidFill>
              </a:defRPr>
            </a:lvl9pPr>
          </a:lstStyle>
          <a:p>
            <a:r>
              <a:rPr lang="ko-KR" altLang="en-US" dirty="0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buNone/>
              <a:defRPr sz="4000" b="1" cap="all"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rgbClr val="000000"/>
                </a:solidFill>
              </a:defRPr>
            </a:lvl2pPr>
            <a:lvl3pPr marL="914400" indent="0">
              <a:buNone/>
              <a:defRPr sz="1600">
                <a:solidFill>
                  <a:srgbClr val="000000"/>
                </a:solidFill>
              </a:defRPr>
            </a:lvl3pPr>
            <a:lvl4pPr marL="1371600" indent="0">
              <a:buNone/>
              <a:defRPr sz="1400">
                <a:solidFill>
                  <a:srgbClr val="000000"/>
                </a:solidFill>
              </a:defRPr>
            </a:lvl4pPr>
            <a:lvl5pPr marL="1828800" indent="0">
              <a:buNone/>
              <a:defRPr sz="1400">
                <a:solidFill>
                  <a:srgbClr val="000000"/>
                </a:solidFill>
              </a:defRPr>
            </a:lvl5pPr>
            <a:lvl6pPr marL="2286000" indent="0">
              <a:buNone/>
              <a:defRPr sz="1400">
                <a:solidFill>
                  <a:srgbClr val="000000"/>
                </a:solidFill>
              </a:defRPr>
            </a:lvl6pPr>
            <a:lvl7pPr marL="2743200" indent="0">
              <a:buNone/>
              <a:defRPr sz="1400">
                <a:solidFill>
                  <a:srgbClr val="000000"/>
                </a:solidFill>
              </a:defRPr>
            </a:lvl7pPr>
            <a:lvl8pPr marL="3200400" indent="0">
              <a:buNone/>
              <a:defRPr sz="1400">
                <a:solidFill>
                  <a:srgbClr val="000000"/>
                </a:solidFill>
              </a:defRPr>
            </a:lvl8pPr>
            <a:lvl9pPr marL="3657600" indent="0">
              <a:buNone/>
              <a:defRPr sz="1400">
                <a:solidFill>
                  <a:srgbClr val="000000"/>
                </a:solidFill>
              </a:defRPr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0" defTabSz="0">
              <a:defRPr sz="2800"/>
            </a:lvl1pPr>
            <a:lvl2pPr marL="0" defTabSz="0">
              <a:defRPr sz="2400"/>
            </a:lvl2pPr>
            <a:lvl3pPr marL="0" defTabSz="0">
              <a:defRPr sz="2000"/>
            </a:lvl3pPr>
            <a:lvl4pPr marL="0" defTabSz="0">
              <a:defRPr sz="1800"/>
            </a:lvl4pPr>
            <a:lvl5pPr marL="0" defTabSz="0">
              <a:defRPr sz="1800"/>
            </a:lvl5pPr>
            <a:lvl6pPr marL="0" defTabSz="0">
              <a:defRPr sz="1800"/>
            </a:lvl6pPr>
            <a:lvl7pPr marL="0" defTabSz="0">
              <a:defRPr sz="1800"/>
            </a:lvl7pPr>
            <a:lvl8pPr marL="0" defTabSz="0">
              <a:defRPr sz="1800"/>
            </a:lvl8pPr>
            <a:lvl9pPr marL="0" defTabSz="0">
              <a:defRPr sz="18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0" defTabSz="0">
              <a:defRPr sz="2800"/>
            </a:lvl1pPr>
            <a:lvl2pPr marL="0" defTabSz="0">
              <a:defRPr sz="2400"/>
            </a:lvl2pPr>
            <a:lvl3pPr marL="0" defTabSz="0">
              <a:defRPr sz="2000"/>
            </a:lvl3pPr>
            <a:lvl4pPr marL="0" defTabSz="0">
              <a:defRPr sz="1800"/>
            </a:lvl4pPr>
            <a:lvl5pPr marL="0" defTabSz="0">
              <a:defRPr sz="1800"/>
            </a:lvl5pPr>
            <a:lvl6pPr marL="0" defTabSz="0">
              <a:defRPr sz="1800"/>
            </a:lvl6pPr>
            <a:lvl7pPr marL="0" defTabSz="0">
              <a:defRPr sz="1800"/>
            </a:lvl7pPr>
            <a:lvl8pPr marL="0" defTabSz="0">
              <a:defRPr sz="1800"/>
            </a:lvl8pPr>
            <a:lvl9pPr marL="0" defTabSz="0">
              <a:defRPr sz="18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defTabSz="0">
              <a:defRPr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0" defTabSz="0">
              <a:defRPr sz="2400"/>
            </a:lvl1pPr>
            <a:lvl2pPr marL="0" defTabSz="0">
              <a:defRPr sz="2000"/>
            </a:lvl2pPr>
            <a:lvl3pPr marL="0" defTabSz="0">
              <a:defRPr sz="1800"/>
            </a:lvl3pPr>
            <a:lvl4pPr marL="0" defTabSz="0">
              <a:defRPr sz="1600"/>
            </a:lvl4pPr>
            <a:lvl5pPr marL="0" defTabSz="0">
              <a:defRPr sz="1600"/>
            </a:lvl5pPr>
            <a:lvl6pPr marL="0" defTabSz="0">
              <a:defRPr sz="1600"/>
            </a:lvl6pPr>
            <a:lvl7pPr marL="0" defTabSz="0">
              <a:defRPr sz="1600"/>
            </a:lvl7pPr>
            <a:lvl8pPr marL="0" defTabSz="0">
              <a:defRPr sz="1600"/>
            </a:lvl8pPr>
            <a:lvl9pPr marL="0" defTabSz="0">
              <a:defRPr sz="16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0" defTabSz="0">
              <a:defRPr sz="2400"/>
            </a:lvl1pPr>
            <a:lvl2pPr marL="0" defTabSz="0">
              <a:defRPr sz="2000"/>
            </a:lvl2pPr>
            <a:lvl3pPr marL="0" defTabSz="0">
              <a:defRPr sz="1800"/>
            </a:lvl3pPr>
            <a:lvl4pPr marL="0" defTabSz="0">
              <a:defRPr sz="1600"/>
            </a:lvl4pPr>
            <a:lvl5pPr marL="0" defTabSz="0">
              <a:defRPr sz="1600"/>
            </a:lvl5pPr>
            <a:lvl6pPr marL="0" defTabSz="0">
              <a:defRPr sz="1600"/>
            </a:lvl6pPr>
            <a:lvl7pPr marL="0" defTabSz="0">
              <a:defRPr sz="1600"/>
            </a:lvl7pPr>
            <a:lvl8pPr marL="0" defTabSz="0">
              <a:defRPr sz="1600"/>
            </a:lvl8pPr>
            <a:lvl9pPr marL="0" defTabSz="0">
              <a:defRPr sz="16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type="pic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marL="0" defTabSz="0">
              <a:defRPr sz="3200"/>
            </a:lvl1pPr>
            <a:lvl2pPr marL="0" defTabSz="0">
              <a:defRPr sz="2800"/>
            </a:lvl2pPr>
            <a:lvl3pPr marL="0" defTabSz="0">
              <a:defRPr sz="2400"/>
            </a:lvl3pPr>
            <a:lvl4pPr marL="0" defTabSz="0">
              <a:defRPr sz="2000"/>
            </a:lvl4pPr>
            <a:lvl5pPr marL="0" defTabSz="0">
              <a:defRPr sz="2000"/>
            </a:lvl5pPr>
            <a:lvl6pPr marL="0" defTabSz="0">
              <a:defRPr sz="2000"/>
            </a:lvl6pPr>
            <a:lvl7pPr marL="0" defTabSz="0">
              <a:defRPr sz="2000"/>
            </a:lvl7pPr>
            <a:lvl8pPr marL="0" defTabSz="0">
              <a:defRPr sz="2000"/>
            </a:lvl8pPr>
            <a:lvl9pPr marL="0" defTabSz="0">
              <a:defRPr sz="20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5C1A2B81-1DA3-497E-83CD-70D401AD2C06}" type="datetimeFigureOut">
              <a:rPr lang="ko-KR" altLang="en-US" dirty="0" smtClean="0"/>
              <a:t>2015-07-07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9CD56DC7-0AF8-4C3E-9120-C82FF52A6C0B}" type="slidenum">
              <a:rPr lang="ko-KR" altLang="en-US" dirty="0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indent="0" algn="ctr" defTabSz="914400">
        <a:buNone/>
        <a:defRPr lang="ko-KR" sz="4400" baseline="0" smtClean="0">
          <a:solidFill>
            <a:srgbClr val="000000"/>
          </a:solidFill>
          <a:latin typeface="SimSun"/>
          <a:ea typeface="SimSun"/>
        </a:defRPr>
      </a:lvl1pPr>
    </p:titleStyle>
    <p:bodyStyle>
      <a:lvl1pPr marL="342900" indent="-342900" algn="l" defTabSz="914400">
        <a:spcBef>
          <a:spcPct val="20000"/>
        </a:spcBef>
        <a:buFont typeface="SimSun"/>
        <a:buChar char="●"/>
        <a:defRPr lang="ko-KR" sz="3200" baseline="0" smtClean="0">
          <a:solidFill>
            <a:srgbClr val="000000"/>
          </a:solidFill>
          <a:latin typeface="SimSun"/>
          <a:ea typeface="SimSun"/>
        </a:defRPr>
      </a:lvl1pPr>
      <a:lvl2pPr marL="742950" lvl="1" indent="-285750" defTabSz="914400">
        <a:buChar char="-"/>
        <a:defRPr lang="ko-KR" sz="2800" smtClean="0"/>
      </a:lvl2pPr>
      <a:lvl3pPr marL="1143000" lvl="2" indent="-228600" defTabSz="914400">
        <a:buChar char="●"/>
        <a:defRPr lang="ko-KR" sz="2400" smtClean="0"/>
      </a:lvl3pPr>
      <a:lvl4pPr marL="1600200" lvl="3" indent="-228600" defTabSz="914400">
        <a:buChar char="-"/>
        <a:defRPr lang="ko-KR" sz="2000" smtClean="0"/>
      </a:lvl4pPr>
      <a:lvl5pPr marL="2057400" lvl="4" indent="-228600" defTabSz="914400">
        <a:buChar char="»"/>
        <a:defRPr lang="ko-KR" smtClean="0"/>
      </a:lvl5pPr>
    </p:bodyStyle>
    <p:otherStyle>
      <a:lvl1pPr marL="0" indent="0" algn="l" defTabSz="914400">
        <a:buNone/>
        <a:defRPr lang="ko-KR" sz="1800" baseline="0" smtClean="0">
          <a:solidFill>
            <a:srgbClr val="000000"/>
          </a:solidFill>
          <a:latin typeface="SimSun"/>
          <a:ea typeface="SimSun"/>
        </a:defRPr>
      </a:lvl1pPr>
      <a:lvl2pPr marL="457200" lvl="1" indent="0" defTabSz="914400">
        <a:defRPr lang="ko-KR" smtClean="0"/>
      </a:lvl2pPr>
      <a:lvl3pPr marL="914400" lvl="2" indent="0" defTabSz="914400">
        <a:defRPr lang="ko-KR" smtClean="0"/>
      </a:lvl3pPr>
      <a:lvl4pPr marL="1371600" lvl="3" indent="0" defTabSz="914400">
        <a:defRPr lang="ko-KR" smtClean="0"/>
      </a:lvl4pPr>
      <a:lvl5pPr marL="1828800" lvl="4" indent="0" defTabSz="914400">
        <a:defRPr lang="ko-KR" smtClean="0"/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6390" y="1197610"/>
            <a:ext cx="8397240" cy="90233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" name="Picture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8455" y="3782695"/>
            <a:ext cx="4191000" cy="232537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00270" y="5035550"/>
            <a:ext cx="4023360" cy="107251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" name="Picture 8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6390" y="2197735"/>
            <a:ext cx="4193540" cy="716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87570" y="2191385"/>
            <a:ext cx="4036060" cy="716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32105" y="2995930"/>
            <a:ext cx="4187825" cy="71945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687570" y="2987040"/>
            <a:ext cx="4036060" cy="716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" name="Picture 8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687570" y="3782695"/>
            <a:ext cx="4036060" cy="1188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9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</a:rPr>
              <a:t>CONTAINS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問合せ演算子（抜粋）</a:t>
            </a:r>
            <a:endParaRPr lang="ko-KR" altLang="en-US" sz="3206" dirty="0" smtClean="0"/>
          </a:p>
          <a:p>
            <a:pPr marL="0" indent="0" algn="l" defTabSz="15240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</a:t>
            </a:r>
            <a:r>
              <a:rPr lang="en-US" altLang="ko-KR" sz="2795" b="1" dirty="0" smtClean="0">
                <a:solidFill>
                  <a:srgbClr val="000000"/>
                </a:solidFill>
                <a:latin typeface="?l?r"/>
                <a:ea typeface="?l?r"/>
              </a:rPr>
              <a:t>論理演算子</a:t>
            </a:r>
            <a:endParaRPr lang="ko-KR" altLang="en-US" sz="2795" b="1" dirty="0" smtClean="0"/>
          </a:p>
          <a:p>
            <a:pPr marL="0" indent="0" algn="l" defTabSz="15240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?l?r"/>
                <a:ea typeface="?l?r"/>
              </a:rPr>
              <a:t>ワイルドカード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%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_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?l?r"/>
                <a:ea typeface="?l?r"/>
              </a:rPr>
              <a:t>スコア関連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</a:t>
            </a:r>
            <a:r>
              <a:rPr lang="en-US" altLang="ko-KR" sz="2798" dirty="0" smtClean="0">
                <a:solidFill>
                  <a:srgbClr val="000000"/>
                </a:solidFill>
                <a:latin typeface="Arial"/>
              </a:rPr>
              <a:t>*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798" dirty="0" smtClean="0">
                <a:solidFill>
                  <a:srgbClr val="000000"/>
                </a:solidFill>
                <a:latin typeface="Arial"/>
              </a:rPr>
              <a:t>&gt;</a:t>
            </a:r>
            <a:endParaRPr lang="ko-KR" altLang="en-US" sz="2798" dirty="0" smtClean="0"/>
          </a:p>
          <a:p>
            <a:pPr marL="0" indent="0" algn="l" defTabSz="15240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</a:t>
            </a:r>
            <a:r>
              <a:rPr lang="en-US" altLang="ko-KR" sz="2798" dirty="0" smtClean="0">
                <a:solidFill>
                  <a:srgbClr val="000000"/>
                </a:solidFill>
                <a:latin typeface="?l?r"/>
                <a:ea typeface="?l?r"/>
              </a:rPr>
              <a:t>近傍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2798" dirty="0" smtClean="0">
                <a:solidFill>
                  <a:srgbClr val="000000"/>
                </a:solidFill>
                <a:latin typeface="?l?r"/>
                <a:ea typeface="?l?r"/>
              </a:rPr>
              <a:t>等価</a:t>
            </a:r>
            <a:endParaRPr lang="ko-KR" altLang="en-US" sz="2798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?l?r"/>
                <a:ea typeface="?l?r"/>
              </a:rPr>
              <a:t>セクション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?l?r"/>
                <a:ea typeface="?l?r"/>
              </a:rPr>
              <a:t>シソーラス</a:t>
            </a:r>
            <a:endParaRPr lang="ko-KR" altLang="en-US" sz="2795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WITHIN</a:t>
            </a:r>
            <a:endParaRPr lang="ko-KR" altLang="en-US" sz="2795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INPATH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HASPATH</a:t>
            </a:r>
            <a:endParaRPr lang="ko-KR" altLang="en-US" sz="2795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</a:t>
            </a:r>
            <a:r>
              <a:rPr lang="en-US" altLang="ko-KR" sz="2798" dirty="0" smtClean="0">
                <a:solidFill>
                  <a:srgbClr val="000000"/>
                </a:solidFill>
                <a:latin typeface="Arial"/>
              </a:rPr>
              <a:t>MDATA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798" dirty="0" smtClean="0">
                <a:solidFill>
                  <a:srgbClr val="000000"/>
                </a:solidFill>
                <a:latin typeface="Arial"/>
              </a:rPr>
              <a:t>SDATA</a:t>
            </a:r>
            <a:endParaRPr lang="ko-KR" altLang="en-US" sz="2798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NDATA</a:t>
            </a:r>
            <a:endParaRPr lang="ko-KR" altLang="en-US" sz="2795" dirty="0" smtClean="0"/>
          </a:p>
          <a:p>
            <a:pPr marL="0" indent="0" algn="l" defTabSz="15240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11" name="Rect 3"/>
          <p:cNvSpPr>
            <a:spLocks noGrp="1" noChangeArrowheads="1"/>
          </p:cNvSpPr>
          <p:nvPr/>
        </p:nvSpPr>
        <p:spPr>
          <a:xfrm>
            <a:off x="1859280" y="1243330"/>
            <a:ext cx="6990080" cy="5386070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AND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OR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ACCUM</a:t>
            </a:r>
            <a:endParaRPr lang="ko-KR" altLang="en-US" sz="2795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NOT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MINUS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MNOT</a:t>
            </a:r>
            <a:endParaRPr lang="ko-KR" altLang="en-US" sz="2795" dirty="0" smtClean="0"/>
          </a:p>
          <a:p>
            <a:pPr marL="0" indent="0" algn="l" defTabSz="15240">
              <a:lnSpc>
                <a:spcPts val="8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NEAR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2798" dirty="0" smtClean="0">
                <a:solidFill>
                  <a:srgbClr val="000000"/>
                </a:solidFill>
                <a:latin typeface="Arial"/>
              </a:rPr>
              <a:t>EQUIV</a:t>
            </a:r>
            <a:endParaRPr lang="ko-KR" altLang="en-US" sz="2798" dirty="0" smtClean="0"/>
          </a:p>
          <a:p>
            <a:pPr marL="0" indent="0" algn="l" defTabSz="15240">
              <a:lnSpc>
                <a:spcPts val="7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2798" dirty="0" smtClean="0">
                <a:solidFill>
                  <a:srgbClr val="000000"/>
                </a:solidFill>
                <a:latin typeface="Arial"/>
              </a:rPr>
              <a:t>SYN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798" dirty="0" smtClean="0">
                <a:solidFill>
                  <a:srgbClr val="000000"/>
                </a:solidFill>
                <a:latin typeface="Arial"/>
              </a:rPr>
              <a:t>BT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798" dirty="0" smtClean="0">
                <a:solidFill>
                  <a:srgbClr val="000000"/>
                </a:solidFill>
                <a:latin typeface="Arial"/>
              </a:rPr>
              <a:t>NT</a:t>
            </a:r>
            <a:endParaRPr lang="ko-KR" altLang="en-US" sz="2798" dirty="0" smtClean="0"/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?l?r"/>
                <a:ea typeface="?l?r"/>
              </a:rPr>
              <a:t>エスケープ文字</a:t>
            </a:r>
            <a:endParaRPr lang="ko-KR" altLang="en-US" sz="2795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¥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795" dirty="0" smtClean="0">
                <a:solidFill>
                  <a:srgbClr val="000000"/>
                </a:solidFill>
                <a:latin typeface="Arial"/>
              </a:rPr>
              <a:t>{ }</a:t>
            </a:r>
            <a:endParaRPr lang="ko-KR" altLang="en-US" sz="2795" dirty="0" smtClean="0"/>
          </a:p>
          <a:p>
            <a:pPr marL="0" indent="0" algn="l" defTabSz="15240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15</a:t>
            </a:r>
            <a:endParaRPr lang="ko-KR" altLang="en-US" sz="1200" dirty="0" smtClean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251520" y="2484512"/>
            <a:ext cx="427793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51520" y="2636912"/>
            <a:ext cx="427793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650" y="1996440"/>
            <a:ext cx="7760335" cy="44513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5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近傍検索（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NEAR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</a:t>
            </a:r>
            <a:endParaRPr lang="ko-KR" altLang="en-US" sz="3206" dirty="0" smtClean="0"/>
          </a:p>
          <a:p>
            <a:pPr marL="0" indent="0" algn="l" defTabSz="15240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構文</a:t>
            </a:r>
            <a:endParaRPr lang="ko-KR" altLang="en-US" sz="2400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</a:t>
            </a:r>
            <a:r>
              <a:rPr lang="en-US" altLang="ko-KR" sz="1800" dirty="0" smtClean="0">
                <a:solidFill>
                  <a:srgbClr val="000000"/>
                </a:solidFill>
                <a:latin typeface="?l?r"/>
                <a:ea typeface="?l?r"/>
              </a:rPr>
              <a:t>NEAR((</a:t>
            </a:r>
            <a:r>
              <a:rPr lang="en-US" altLang="ko-KR" sz="1800" b="1" i="1" dirty="0" smtClean="0">
                <a:solidFill>
                  <a:srgbClr val="000000"/>
                </a:solidFill>
                <a:latin typeface="Times New"/>
                <a:ea typeface="Times New"/>
              </a:rPr>
              <a:t>word 1</a:t>
            </a:r>
            <a:r>
              <a:rPr lang="en-US" altLang="ko-KR" sz="1800" dirty="0" smtClean="0">
                <a:solidFill>
                  <a:srgbClr val="000000"/>
                </a:solidFill>
                <a:latin typeface="?l?r"/>
                <a:ea typeface="?l?r"/>
              </a:rPr>
              <a:t>, </a:t>
            </a:r>
            <a:r>
              <a:rPr lang="en-US" altLang="ko-KR" sz="1800" b="1" i="1" dirty="0" smtClean="0">
                <a:solidFill>
                  <a:srgbClr val="000000"/>
                </a:solidFill>
                <a:latin typeface="Times New"/>
                <a:ea typeface="Times New"/>
              </a:rPr>
              <a:t>word 2</a:t>
            </a:r>
            <a:r>
              <a:rPr lang="en-US" altLang="ko-KR" sz="1800" dirty="0" smtClean="0">
                <a:solidFill>
                  <a:srgbClr val="000000"/>
                </a:solidFill>
                <a:latin typeface="?l?r"/>
                <a:ea typeface="?l?r"/>
              </a:rPr>
              <a:t>,..., </a:t>
            </a:r>
            <a:r>
              <a:rPr lang="en-US" altLang="ko-KR" sz="1800" b="1" i="1" dirty="0" smtClean="0">
                <a:solidFill>
                  <a:srgbClr val="000000"/>
                </a:solidFill>
                <a:latin typeface="Times New"/>
                <a:ea typeface="Times New"/>
              </a:rPr>
              <a:t>word n</a:t>
            </a:r>
            <a:r>
              <a:rPr lang="en-US" altLang="ko-KR" sz="1800" b="1" dirty="0" smtClean="0">
                <a:solidFill>
                  <a:srgbClr val="000000"/>
                </a:solidFill>
                <a:latin typeface="?l?r"/>
                <a:ea typeface="?l?r"/>
              </a:rPr>
              <a:t>) [, max_span [, order]])</a:t>
            </a:r>
            <a:endParaRPr lang="ko-KR" altLang="en-US" sz="1800" b="1" dirty="0" smtClean="0"/>
          </a:p>
          <a:p>
            <a:pPr marL="0" indent="0" algn="l" defTabSz="1524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Times New Roman"/>
                <a:ea typeface="Times New Roman"/>
              </a:rPr>
              <a:t>•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					 word 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～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word n</a:t>
            </a:r>
            <a:endParaRPr lang="ko-KR" altLang="en-US" sz="2004" i="1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問合せ語句をカンマ区切りで指定</a:t>
            </a:r>
            <a:endParaRPr lang="ko-KR" altLang="en-US" sz="2004" dirty="0" smtClean="0"/>
          </a:p>
          <a:p>
            <a:pPr marL="0" indent="0" algn="l" defTabSz="15240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6" dirty="0" smtClean="0">
                <a:solidFill>
                  <a:srgbClr val="FD0000"/>
                </a:solidFill>
                <a:latin typeface="?l?r"/>
                <a:ea typeface="?l?r"/>
              </a:rPr>
              <a:t>•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</a:rPr>
              <a:t>			 max_span</a:t>
            </a:r>
            <a:endParaRPr lang="ko-KR" altLang="en-US" sz="2006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上で指定した語句が何トークン以内に出現するかを、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100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以下の</a:t>
            </a:r>
            <a:endParaRPr lang="ko-KR" altLang="en-US" sz="2004" dirty="0" smtClean="0"/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整数で指定（デフォルトは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100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）</a:t>
            </a:r>
            <a:endParaRPr lang="ko-KR" altLang="en-US" sz="2004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?l?r"/>
                <a:ea typeface="?l?r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</a:rPr>
              <a:t>			 order</a:t>
            </a:r>
            <a:endParaRPr lang="ko-KR" altLang="en-US" sz="2004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上で指定した語句が、指定した順序どおりで出現しているものを</a:t>
            </a:r>
            <a:endParaRPr lang="ko-KR" altLang="en-US" sz="2006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探すには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TRUE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、そうでない場合は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FALSE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を指定</a:t>
            </a:r>
            <a:endParaRPr lang="ko-KR" altLang="en-US" sz="2004" dirty="0" smtClean="0"/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（デフォルトは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FALSE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）</a:t>
            </a:r>
            <a:endParaRPr lang="ko-KR" altLang="en-US" sz="2004" dirty="0" smtClean="0"/>
          </a:p>
          <a:p>
            <a:pPr marL="0" indent="0" algn="l" defTabSz="15240">
              <a:lnSpc>
                <a:spcPts val="9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27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8010" y="1972310"/>
            <a:ext cx="8461375" cy="10236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" name="Picture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8010" y="4236720"/>
            <a:ext cx="8461375" cy="139319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8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近傍検索（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NEAR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）使用例</a:t>
            </a:r>
            <a:endParaRPr lang="ko-KR" altLang="en-US" sz="3206" dirty="0" smtClean="0"/>
          </a:p>
          <a:p>
            <a:pPr marL="0" indent="0" algn="l" defTabSz="15240">
              <a:lnSpc>
                <a:spcPts val="6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				 dog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と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cat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が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6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ワード以内にある文書を検索するには・・・</a:t>
            </a:r>
            <a:endParaRPr lang="ko-KR" altLang="en-US" sz="2400" dirty="0" smtClean="0"/>
          </a:p>
          <a:p>
            <a:pPr marL="0" indent="0" algn="l" defTabSz="1524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SELECT id FROM testtab</a:t>
            </a:r>
            <a:endParaRPr lang="ko-KR" altLang="en-US" sz="2402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WHERE CONTAINS (text, '</a:t>
            </a:r>
            <a:r>
              <a:rPr lang="en-US" altLang="ko-KR" sz="2400" dirty="0" smtClean="0">
                <a:solidFill>
                  <a:srgbClr val="FF0000"/>
                </a:solidFill>
                <a:latin typeface="?l?r"/>
              </a:rPr>
              <a:t>NEAR((dog, cat), 6)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</a:rPr>
              <a:t>') &gt; 0;</a:t>
            </a:r>
            <a:endParaRPr lang="ko-KR" altLang="en-US" sz="2400" dirty="0" smtClean="0"/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2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2" dirty="0" smtClean="0">
                <a:solidFill>
                  <a:srgbClr val="000000"/>
                </a:solidFill>
                <a:latin typeface="Arial"/>
                <a:ea typeface="Arial"/>
              </a:rPr>
              <a:t>				 3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つの検索キーワード</a:t>
            </a:r>
            <a:r>
              <a:rPr lang="en-US" altLang="ko-KR" sz="2402" dirty="0" smtClean="0">
                <a:solidFill>
                  <a:srgbClr val="000000"/>
                </a:solidFill>
                <a:latin typeface="Arial"/>
                <a:ea typeface="Arial"/>
              </a:rPr>
              <a:t>	 Monday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、</a:t>
            </a:r>
            <a:r>
              <a:rPr lang="en-US" altLang="ko-KR" sz="2402" dirty="0" smtClean="0">
                <a:solidFill>
                  <a:srgbClr val="000000"/>
                </a:solidFill>
                <a:latin typeface="Arial"/>
                <a:ea typeface="Arial"/>
              </a:rPr>
              <a:t>Tuesday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、</a:t>
            </a:r>
            <a:r>
              <a:rPr lang="en-US" altLang="ko-KR" sz="2402" dirty="0" smtClean="0">
                <a:solidFill>
                  <a:srgbClr val="000000"/>
                </a:solidFill>
                <a:latin typeface="Arial"/>
                <a:ea typeface="Arial"/>
              </a:rPr>
              <a:t>Wednesday </a:t>
            </a:r>
            <a:endParaRPr lang="ko-KR" altLang="en-US" sz="2402" dirty="0" smtClean="0"/>
          </a:p>
          <a:p>
            <a:pPr marL="0" indent="0" algn="l" defTabSz="15240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が、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20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ワード以内に、この順で出現している文書を検索</a:t>
            </a:r>
            <a:endParaRPr lang="ko-KR" altLang="en-US" sz="2400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するには・・・</a:t>
            </a:r>
            <a:endParaRPr lang="ko-KR" altLang="en-US" sz="2400" dirty="0" smtClean="0"/>
          </a:p>
          <a:p>
            <a:pPr marL="0" indent="0" algn="l" defTabSz="15240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SELECT id FROM testtab</a:t>
            </a:r>
            <a:endParaRPr lang="ko-KR" altLang="en-US" sz="2400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WHERE CONTAINS (text,</a:t>
            </a:r>
            <a:endParaRPr lang="ko-KR" altLang="en-US" sz="2400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'</a:t>
            </a:r>
            <a:r>
              <a:rPr lang="en-US" altLang="ko-KR" sz="2400" dirty="0" smtClean="0">
                <a:solidFill>
                  <a:srgbClr val="FF0000"/>
                </a:solidFill>
                <a:latin typeface="?l?r"/>
              </a:rPr>
              <a:t>NEAR((Monday, Tuesday, Wednesday), 20, TRUE)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</a:rPr>
              <a:t>') &gt; 0;</a:t>
            </a:r>
            <a:endParaRPr lang="ko-KR" altLang="en-US" sz="2400" dirty="0" smtClean="0"/>
          </a:p>
          <a:p>
            <a:pPr marL="0" indent="0" algn="l" defTabSz="15240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5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28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8010" y="1972310"/>
            <a:ext cx="8461375" cy="139255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1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近傍検索（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NEAR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）使用例</a:t>
            </a:r>
            <a:endParaRPr lang="ko-KR" altLang="en-US" sz="3206" dirty="0" smtClean="0"/>
          </a:p>
          <a:p>
            <a:pPr marL="0" indent="0" algn="l" defTabSz="15240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他の演算子との組合せ例</a:t>
            </a:r>
            <a:endParaRPr lang="ko-KR" altLang="en-US" sz="2400" dirty="0" smtClean="0"/>
          </a:p>
          <a:p>
            <a:pPr marL="0" indent="0" algn="l" defTabSz="1524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SELECT id FROM testtab</a:t>
            </a:r>
            <a:endParaRPr lang="ko-KR" altLang="en-US" sz="2402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WHERE CONTAINS (text,</a:t>
            </a:r>
            <a:endParaRPr lang="ko-KR" altLang="en-US" sz="2400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'</a:t>
            </a:r>
            <a:r>
              <a:rPr lang="en-US" altLang="ko-KR" sz="2400" dirty="0" smtClean="0">
                <a:solidFill>
                  <a:srgbClr val="FF0000"/>
                </a:solidFill>
                <a:latin typeface="?l?r"/>
              </a:rPr>
              <a:t>NEAR((lion, tiger), 10) AND cheetah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</a:rPr>
              <a:t>') &gt; 0;</a:t>
            </a:r>
            <a:endParaRPr lang="ko-KR" altLang="en-US" sz="2400" dirty="0" smtClean="0"/>
          </a:p>
          <a:p>
            <a:pPr marL="0" indent="0" algn="l" defTabSz="15240">
              <a:lnSpc>
                <a:spcPts val="259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29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61745" y="3959225"/>
            <a:ext cx="6370320" cy="49974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4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等価検索（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EQUIV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</a:t>
            </a:r>
            <a:endParaRPr lang="ko-KR" altLang="en-US" sz="3206" dirty="0" smtClean="0"/>
          </a:p>
          <a:p>
            <a:pPr marL="0" indent="0" algn="l" defTabSz="15240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検索時に条件を満たすワードの置換を指定する</a:t>
            </a:r>
            <a:endParaRPr lang="ko-KR" altLang="en-US" sz="2400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構文</a:t>
            </a:r>
            <a:endParaRPr lang="ko-KR" altLang="en-US" sz="2400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=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endParaRPr lang="ko-KR" altLang="en-US" sz="2004" i="1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equiv 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endParaRPr lang="ko-KR" altLang="en-US" sz="2004" i="1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6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	 と</a:t>
            </a:r>
            <a:r>
              <a:rPr lang="en-US" altLang="ko-KR" sz="2006" i="1" dirty="0" smtClean="0">
                <a:solidFill>
                  <a:srgbClr val="000000"/>
                </a:solidFill>
                <a:latin typeface="Times New"/>
                <a:ea typeface="Times New"/>
              </a:rPr>
              <a:t>	 term2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	 が互いに置換語として指定される</a:t>
            </a:r>
            <a:endParaRPr lang="ko-KR" altLang="en-US" sz="2006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たとえば、</a:t>
            </a:r>
            <a:endParaRPr lang="ko-KR" altLang="en-US" sz="2400" dirty="0" smtClean="0"/>
          </a:p>
          <a:p>
            <a:pPr marL="0" indent="0" algn="l" defTabSz="15240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German shepherds=alsatians are big dogs</a:t>
            </a:r>
            <a:endParaRPr lang="ko-KR" altLang="en-US" sz="2400" dirty="0" smtClean="0"/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という検索条件は、「alsatians are big dogs」を含む文</a:t>
            </a:r>
            <a:endParaRPr lang="ko-KR" altLang="en-US" sz="2402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書と「German shepherds are big dogs」を含む文書の</a:t>
            </a:r>
            <a:endParaRPr lang="ko-KR" altLang="en-US" sz="2400" dirty="0" smtClean="0"/>
          </a:p>
          <a:p>
            <a:pPr marL="0" indent="0" algn="l" defTabSz="15240">
              <a:lnSpc>
                <a:spcPts val="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両方にヒットする</a:t>
            </a:r>
            <a:endParaRPr lang="ko-KR" altLang="en-US" sz="2400" dirty="0" smtClean="0"/>
          </a:p>
          <a:p>
            <a:pPr marL="0" indent="0" algn="l" defTabSz="15240">
              <a:lnSpc>
                <a:spcPts val="7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30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4270" y="5108575"/>
            <a:ext cx="3764280" cy="655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7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重み付け（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*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</a:t>
            </a:r>
            <a:endParaRPr lang="ko-KR" altLang="en-US" sz="3206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</a:t>
            </a:r>
            <a:r>
              <a:rPr lang="en-US" altLang="ko-KR" sz="2795" b="1" dirty="0" smtClean="0">
                <a:solidFill>
                  <a:srgbClr val="000000"/>
                </a:solidFill>
                <a:latin typeface="Arial"/>
              </a:rPr>
              <a:t>WEIGHT</a:t>
            </a:r>
            <a:endParaRPr lang="ko-KR" altLang="en-US" sz="2795" b="1" dirty="0" smtClean="0"/>
          </a:p>
          <a:p>
            <a:pPr marL="0" indent="0" algn="l" defTabSz="1524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指定した係数をスコアに掛ける</a:t>
            </a:r>
            <a:endParaRPr lang="ko-KR" altLang="en-US" sz="2400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たとえば、問合せ「cat, dog*2」は、</a:t>
            </a:r>
            <a:endParaRPr lang="ko-KR" altLang="en-US" sz="2400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「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cat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のスコア」と「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dog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のスコアの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2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倍」をベースに、</a:t>
            </a:r>
            <a:endParaRPr lang="ko-KR" altLang="en-US" sz="2400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全体のスコアが計算される</a:t>
            </a:r>
            <a:endParaRPr lang="ko-KR" altLang="en-US" sz="2400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2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				 スコアの最大値は</a:t>
            </a:r>
            <a:r>
              <a:rPr lang="en-US" altLang="ko-KR" sz="2402" dirty="0" smtClean="0">
                <a:solidFill>
                  <a:srgbClr val="000000"/>
                </a:solidFill>
                <a:latin typeface="Arial"/>
                <a:ea typeface="Arial"/>
              </a:rPr>
              <a:t>100</a:t>
            </a:r>
            <a:endParaRPr lang="ko-KR" altLang="en-US" sz="2402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構文</a:t>
            </a:r>
            <a:endParaRPr lang="ko-KR" altLang="en-US" sz="2400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Times New Roman"/>
                <a:ea typeface="Times New Roman"/>
              </a:rPr>
              <a:t>•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					 term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*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n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※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	 n 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は、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0.1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～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10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の数値</a:t>
            </a:r>
            <a:endParaRPr lang="ko-KR" altLang="en-US" sz="2004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6" i="1" dirty="0" smtClean="0">
                <a:solidFill>
                  <a:srgbClr val="000000"/>
                </a:solidFill>
                <a:latin typeface="Times New"/>
                <a:ea typeface="Times New"/>
              </a:rPr>
              <a:t>term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のスコアに</a:t>
            </a:r>
            <a:r>
              <a:rPr lang="en-US" altLang="ko-KR" sz="2006" i="1" dirty="0" smtClean="0">
                <a:solidFill>
                  <a:srgbClr val="000000"/>
                </a:solidFill>
                <a:latin typeface="Times New"/>
                <a:ea typeface="Times New"/>
              </a:rPr>
              <a:t>	 n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	 を掛けてスコアが計算される</a:t>
            </a:r>
            <a:endParaRPr lang="ko-KR" altLang="en-US" sz="2006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				 Tips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：スコアに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10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より大きい数字を掛けるには？</a:t>
            </a:r>
            <a:endParaRPr lang="ko-KR" altLang="en-US" sz="2400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(</a:t>
            </a:r>
            <a:r>
              <a:rPr lang="en-US" altLang="ko-KR" sz="2400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*10)*10 or </a:t>
            </a:r>
            <a:r>
              <a:rPr lang="en-US" altLang="ko-KR" sz="2400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endParaRPr lang="ko-KR" altLang="en-US" sz="2400" i="1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2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これで、</a:t>
            </a:r>
            <a:r>
              <a:rPr lang="en-US" altLang="ko-KR" sz="2402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	 を含む文書のスコアは必ず</a:t>
            </a:r>
            <a:r>
              <a:rPr lang="en-US" altLang="ko-KR" sz="2402" dirty="0" smtClean="0">
                <a:solidFill>
                  <a:srgbClr val="000000"/>
                </a:solidFill>
                <a:latin typeface="Arial"/>
                <a:ea typeface="Arial"/>
              </a:rPr>
              <a:t>100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になる</a:t>
            </a:r>
            <a:endParaRPr lang="ko-KR" altLang="en-US" sz="2402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31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0840" y="4279265"/>
            <a:ext cx="3148330" cy="655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0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重み付け（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*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）使用例</a:t>
            </a:r>
            <a:endParaRPr lang="ko-KR" altLang="en-US" sz="3206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</a:t>
            </a:r>
            <a:r>
              <a:rPr lang="en-US" altLang="ko-KR" sz="2795" b="1" dirty="0" smtClean="0">
                <a:solidFill>
                  <a:srgbClr val="000000"/>
                </a:solidFill>
                <a:latin typeface="Arial"/>
              </a:rPr>
              <a:t>WEIGHT</a:t>
            </a:r>
            <a:endParaRPr lang="ko-KR" altLang="en-US" sz="2795" b="1" dirty="0" smtClean="0"/>
          </a:p>
          <a:p>
            <a:pPr marL="0" indent="0" algn="l" defTabSz="15240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前提</a:t>
            </a:r>
            <a:endParaRPr lang="ko-KR" altLang="en-US" sz="2004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スポーツ記事の収集で、ブラジルのサッカーについての記事に関</a:t>
            </a:r>
            <a:endParaRPr lang="ko-KR" altLang="en-US" sz="2004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心があると仮定</a:t>
            </a:r>
            <a:endParaRPr lang="ko-KR" altLang="en-US" sz="2004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「soccer or Brazil」で通常の問合せをすると、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US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サッカーに関</a:t>
            </a:r>
            <a:endParaRPr lang="ko-KR" altLang="en-US" sz="2004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する多くの記事が高いランクで戻ってしまう</a:t>
            </a:r>
            <a:endParaRPr lang="ko-KR" altLang="en-US" sz="2006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このとき、ブラジルのサッカーについての記事のランクを上げるには</a:t>
            </a:r>
            <a:endParaRPr lang="ko-KR" altLang="en-US" sz="2004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・・・？</a:t>
            </a:r>
            <a:endParaRPr lang="ko-KR" altLang="en-US" sz="2004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例えば、次の問合せを実行する</a:t>
            </a:r>
            <a:endParaRPr lang="ko-KR" altLang="en-US" sz="2004" dirty="0" smtClean="0"/>
          </a:p>
          <a:p>
            <a:pPr marL="0" indent="0" algn="l" defTabSz="15240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soccer or Brazil*3</a:t>
            </a:r>
            <a:endParaRPr lang="ko-KR" altLang="en-US" sz="2400" dirty="0" smtClean="0"/>
          </a:p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このときのスコアの変化（次ページ）</a:t>
            </a:r>
            <a:endParaRPr lang="ko-KR" altLang="en-US" sz="2004" dirty="0" smtClean="0"/>
          </a:p>
          <a:p>
            <a:pPr marL="0" indent="0" algn="l" defTabSz="15240">
              <a:lnSpc>
                <a:spcPts val="8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32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4695" y="3176270"/>
            <a:ext cx="7418705" cy="162750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3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重み付け（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*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）使用例</a:t>
            </a:r>
            <a:endParaRPr lang="ko-KR" altLang="en-US" sz="3206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</a:t>
            </a:r>
            <a:r>
              <a:rPr lang="en-US" altLang="ko-KR" sz="2795" b="1" dirty="0" smtClean="0">
                <a:solidFill>
                  <a:srgbClr val="000000"/>
                </a:solidFill>
                <a:latin typeface="Arial"/>
              </a:rPr>
              <a:t>WEIGHT</a:t>
            </a:r>
            <a:endParaRPr lang="ko-KR" altLang="en-US" sz="2795" b="1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次の表は、重み付け演算子によって、サッカーの情報が</a:t>
            </a:r>
            <a:endParaRPr lang="ko-KR" altLang="en-US" sz="2400" dirty="0" smtClean="0"/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含まれている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3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つのドキュメント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A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、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B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、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C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のランクが変更さ</a:t>
            </a:r>
            <a:endParaRPr lang="ko-KR" altLang="en-US" sz="2400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れることを示している</a:t>
            </a:r>
            <a:endParaRPr lang="ko-KR" altLang="en-US" sz="2400" dirty="0" smtClean="0"/>
          </a:p>
          <a:p>
            <a:pPr marL="0" indent="0" algn="l" defTabSz="15240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スコア・サンプル</a:t>
            </a:r>
            <a:endParaRPr lang="ko-KR" altLang="en-US" sz="2006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</a:t>
            </a:r>
            <a:r>
              <a:rPr lang="en-US" altLang="ko-KR" sz="2004" b="1" dirty="0" smtClean="0">
                <a:solidFill>
                  <a:srgbClr val="FFFFFF"/>
                </a:solidFill>
                <a:latin typeface="Arial"/>
              </a:rPr>
              <a:t>soccer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</a:t>
            </a:r>
            <a:r>
              <a:rPr lang="en-US" altLang="ko-KR" sz="2004" b="1" dirty="0" smtClean="0">
                <a:solidFill>
                  <a:srgbClr val="FFFFFF"/>
                </a:solidFill>
                <a:latin typeface="Arial"/>
              </a:rPr>
              <a:t>Brazil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</a:t>
            </a:r>
            <a:r>
              <a:rPr lang="en-US" altLang="ko-KR" sz="2004" b="1" dirty="0" smtClean="0">
                <a:solidFill>
                  <a:srgbClr val="FFFFFF"/>
                </a:solidFill>
                <a:latin typeface="Arial"/>
              </a:rPr>
              <a:t>soccer or Brazil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</a:t>
            </a:r>
            <a:r>
              <a:rPr lang="en-US" altLang="ko-KR" sz="2004" b="1" dirty="0" smtClean="0">
                <a:solidFill>
                  <a:srgbClr val="FFFFFF"/>
                </a:solidFill>
                <a:latin typeface="Arial"/>
              </a:rPr>
              <a:t>soccer or Brazil*3</a:t>
            </a:r>
            <a:endParaRPr lang="ko-KR" altLang="en-US" sz="2004" b="1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</a:rPr>
              <a:t>A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</a:rPr>
              <a:t>20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</a:rPr>
              <a:t>10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</a:rPr>
              <a:t>20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</a:rPr>
              <a:t>30</a:t>
            </a:r>
            <a:endParaRPr lang="ko-KR" altLang="en-US" sz="2006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</a:rPr>
              <a:t>B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</a:rPr>
              <a:t>10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</a:rPr>
              <a:t>30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</a:rPr>
              <a:t>30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</a:rPr>
              <a:t>90</a:t>
            </a:r>
            <a:endParaRPr lang="ko-KR" altLang="en-US" sz="2004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</a:rPr>
              <a:t>C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</a:rPr>
              <a:t>50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</a:rPr>
              <a:t>20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</a:rPr>
              <a:t>50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</a:rPr>
              <a:t>60</a:t>
            </a:r>
            <a:endParaRPr lang="ko-KR" altLang="en-US" sz="2004" dirty="0" smtClean="0"/>
          </a:p>
          <a:p>
            <a:pPr marL="0" indent="0" algn="l" defTabSz="15240">
              <a:lnSpc>
                <a:spcPts val="1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33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6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しきい値 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&gt;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</a:t>
            </a:r>
            <a:endParaRPr lang="ko-KR" altLang="en-US" sz="3206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</a:t>
            </a:r>
            <a:r>
              <a:rPr lang="en-US" altLang="ko-KR" sz="2795" b="1" dirty="0" smtClean="0">
                <a:solidFill>
                  <a:srgbClr val="000000"/>
                </a:solidFill>
                <a:latin typeface="Arial"/>
              </a:rPr>
              <a:t>THRESHOLD</a:t>
            </a:r>
            <a:endParaRPr lang="ko-KR" altLang="en-US" sz="2795" b="1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しきい値の数値を下回るスコアのドキュメントを、検索結</a:t>
            </a:r>
            <a:endParaRPr lang="ko-KR" altLang="en-US" sz="2400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果から排除する</a:t>
            </a:r>
            <a:endParaRPr lang="ko-KR" altLang="en-US" sz="2400" dirty="0" smtClean="0"/>
          </a:p>
          <a:p>
            <a:pPr marL="0" indent="0" algn="l" defTabSz="15240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問合せ語句レベル、式レベルのいずれでも使用可能</a:t>
            </a:r>
            <a:endParaRPr lang="ko-KR" altLang="en-US" sz="2400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構文</a:t>
            </a:r>
            <a:endParaRPr lang="ko-KR" altLang="en-US" sz="2400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問合せ語句レベル</a:t>
            </a:r>
            <a:endParaRPr lang="ko-KR" altLang="en-US" sz="2004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 &gt;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				 n</a:t>
            </a:r>
            <a:endParaRPr lang="ko-KR" altLang="en-US" sz="2004" i="1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式内で、スコアが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	 n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 より大きい問合せ語句が含まれているドキュ</a:t>
            </a:r>
            <a:endParaRPr lang="ko-KR" altLang="en-US" sz="2004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メントが返される</a:t>
            </a:r>
            <a:endParaRPr lang="ko-KR" altLang="en-US" sz="2006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式レベル</a:t>
            </a:r>
            <a:endParaRPr lang="ko-KR" altLang="en-US" sz="2004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expression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 &gt;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					 n</a:t>
            </a:r>
            <a:endParaRPr lang="ko-KR" altLang="en-US" sz="2004" i="1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結果セットで、スコアがしきい値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 n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 を超えるドキュメントが返される</a:t>
            </a:r>
            <a:endParaRPr lang="ko-KR" altLang="en-US" sz="2004" dirty="0" smtClean="0"/>
          </a:p>
          <a:p>
            <a:pPr marL="0" indent="0" algn="l" defTabSz="15240">
              <a:lnSpc>
                <a:spcPts val="7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3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34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55065" y="2584450"/>
            <a:ext cx="7352030" cy="90233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" name="Picture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55065" y="4471670"/>
            <a:ext cx="7352030" cy="9017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9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しきい値 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&gt;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）使用例</a:t>
            </a:r>
            <a:endParaRPr lang="ko-KR" altLang="en-US" sz="3206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</a:t>
            </a:r>
            <a:r>
              <a:rPr lang="en-US" altLang="ko-KR" sz="2795" b="1" dirty="0" smtClean="0">
                <a:solidFill>
                  <a:srgbClr val="000000"/>
                </a:solidFill>
                <a:latin typeface="Arial"/>
              </a:rPr>
              <a:t>THRESHOLD</a:t>
            </a:r>
            <a:endParaRPr lang="ko-KR" altLang="en-US" sz="2795" b="1" dirty="0" smtClean="0"/>
          </a:p>
          <a:p>
            <a:pPr marL="0" indent="0" algn="l" defTabSz="1524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問合せ語句レベル</a:t>
            </a:r>
            <a:endParaRPr lang="ko-KR" altLang="en-US" sz="2400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					 lion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のスコアが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30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よりも大きく、さらに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tiger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が含まれているドキュメ</a:t>
            </a:r>
            <a:endParaRPr lang="ko-KR" altLang="en-US" sz="2004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ントを検索するには・・・？</a:t>
            </a:r>
            <a:endParaRPr lang="ko-KR" altLang="en-US" sz="2004" dirty="0" smtClean="0"/>
          </a:p>
          <a:p>
            <a:pPr marL="0" indent="0" algn="l" defTabSz="1524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SELECT id FROM testtab</a:t>
            </a:r>
            <a:endParaRPr lang="ko-KR" altLang="en-US" sz="2004" dirty="0" smtClean="0"/>
          </a:p>
          <a:p>
            <a:pPr marL="0" indent="0" algn="l" defTabSz="15240">
              <a:lnSpc>
                <a:spcPts val="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WHERE CONTAINS (text, '</a:t>
            </a:r>
            <a:r>
              <a:rPr lang="en-US" altLang="ko-KR" sz="2004" dirty="0" smtClean="0">
                <a:solidFill>
                  <a:srgbClr val="FF0000"/>
                </a:solidFill>
                <a:latin typeface="?l?r"/>
                <a:ea typeface="?l?r"/>
              </a:rPr>
              <a:t>(lion &gt; 30) and tiger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</a:rPr>
              <a:t>') &gt; 0;</a:t>
            </a:r>
            <a:endParaRPr lang="ko-KR" altLang="en-US" sz="2004" dirty="0" smtClean="0"/>
          </a:p>
          <a:p>
            <a:pPr marL="0" indent="0" algn="l" defTabSz="1524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式レベル</a:t>
            </a:r>
            <a:endParaRPr lang="ko-KR" altLang="en-US" sz="2400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					 relational databases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が含まれているドキュメントを検索し、スコア</a:t>
            </a:r>
            <a:endParaRPr lang="ko-KR" altLang="en-US" sz="2004" dirty="0" smtClean="0"/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が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  <a:ea typeface="Arial"/>
              </a:rPr>
              <a:t>75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よりも大きいドキュメントのみを検索するには・・・？</a:t>
            </a:r>
            <a:endParaRPr lang="ko-KR" altLang="en-US" sz="2006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SELECT id FROM testtab</a:t>
            </a:r>
            <a:endParaRPr lang="ko-KR" altLang="en-US" sz="2004" dirty="0" smtClean="0"/>
          </a:p>
          <a:p>
            <a:pPr marL="0" indent="0" algn="l" defTabSz="15240">
              <a:lnSpc>
                <a:spcPts val="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WHERE CONTAINS(text, '</a:t>
            </a:r>
            <a:r>
              <a:rPr lang="en-US" altLang="ko-KR" sz="2004" dirty="0" smtClean="0">
                <a:solidFill>
                  <a:srgbClr val="FF0000"/>
                </a:solidFill>
                <a:latin typeface="?l?r"/>
              </a:rPr>
              <a:t>relational databases &gt; 75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</a:rPr>
              <a:t>')&gt;0;</a:t>
            </a:r>
            <a:endParaRPr lang="ko-KR" altLang="en-US" sz="2004" dirty="0" smtClean="0"/>
          </a:p>
          <a:p>
            <a:pPr marL="0" indent="0" algn="l" defTabSz="15240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1596" b="1" dirty="0" smtClean="0">
                <a:solidFill>
                  <a:srgbClr val="FD0000"/>
                </a:solidFill>
                <a:latin typeface="?l?r"/>
                <a:ea typeface="?l?r"/>
              </a:rPr>
              <a:t>※ 式レベルでのしきい値指定は、</a:t>
            </a:r>
            <a:r>
              <a:rPr lang="en-US" altLang="ko-KR" sz="1596" dirty="0" smtClean="0">
                <a:solidFill>
                  <a:srgbClr val="FD0000"/>
                </a:solidFill>
                <a:latin typeface="?l?r"/>
                <a:ea typeface="?l?r"/>
              </a:rPr>
              <a:t>CONTAINS関数の返り値を使って、</a:t>
            </a:r>
            <a:endParaRPr lang="ko-KR" altLang="en-US" sz="1596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1596" dirty="0" smtClean="0">
                <a:solidFill>
                  <a:srgbClr val="FD0000"/>
                </a:solidFill>
                <a:latin typeface="?l?r"/>
                <a:ea typeface="?l?r"/>
              </a:rPr>
              <a:t>「</a:t>
            </a:r>
            <a:r>
              <a:rPr lang="en-US" altLang="ko-KR" sz="1596" b="1" dirty="0" smtClean="0">
                <a:solidFill>
                  <a:srgbClr val="FD0000"/>
                </a:solidFill>
                <a:latin typeface="?l?r"/>
                <a:ea typeface="?l?r"/>
              </a:rPr>
              <a:t>WHERE CONTAINS(col, 'relational databases') &gt; 75</a:t>
            </a:r>
            <a:r>
              <a:rPr lang="en-US" altLang="ko-KR" sz="1596" dirty="0" smtClean="0">
                <a:solidFill>
                  <a:srgbClr val="FD0000"/>
                </a:solidFill>
                <a:latin typeface="?l?r"/>
                <a:ea typeface="?l?r"/>
              </a:rPr>
              <a:t>」のように指定してはいけない。</a:t>
            </a:r>
            <a:endParaRPr lang="ko-KR" altLang="en-US" sz="1596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1598" dirty="0" smtClean="0">
                <a:solidFill>
                  <a:srgbClr val="FD0000"/>
                </a:solidFill>
                <a:latin typeface="?l?r"/>
                <a:ea typeface="?l?r"/>
              </a:rPr>
              <a:t>必ず「WHERE CONTAINS(col, 'relational databases &gt; 75') &gt; 0」の形で指定する。</a:t>
            </a:r>
            <a:endParaRPr lang="ko-KR" altLang="en-US" sz="1598" dirty="0" smtClean="0"/>
          </a:p>
          <a:p>
            <a:pPr marL="0" indent="0" algn="l" defTabSz="15240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5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35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8970" y="5017135"/>
            <a:ext cx="7919085" cy="102425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2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</a:rPr>
              <a:t>AND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&amp;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</a:t>
            </a:r>
            <a:endParaRPr lang="ko-KR" altLang="en-US" sz="3206" dirty="0" smtClean="0"/>
          </a:p>
          <a:p>
            <a:pPr marL="0" indent="0" algn="l" defTabSz="15240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構文</a:t>
            </a:r>
            <a:endParaRPr lang="ko-KR" altLang="en-US" sz="2400" dirty="0" smtClean="0"/>
          </a:p>
          <a:p>
            <a:pPr marL="0" indent="0" algn="l" defTabSz="15240">
              <a:lnSpc>
                <a:spcPts val="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 &amp;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 term2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←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「&amp;」の前後に半角スペースはあってもなくてもいい</a:t>
            </a:r>
            <a:endParaRPr lang="ko-KR" altLang="en-US" sz="2004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b="1" dirty="0" smtClean="0">
                <a:solidFill>
                  <a:srgbClr val="000000"/>
                </a:solidFill>
                <a:latin typeface="?l?r"/>
                <a:ea typeface="?l?r"/>
              </a:rPr>
              <a:t>				 and 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</a:t>
            </a:r>
            <a:r>
              <a:rPr lang="en-US" altLang="ko-KR" sz="2006" dirty="0" smtClean="0">
                <a:solidFill>
                  <a:srgbClr val="000000"/>
                </a:solidFill>
                <a:latin typeface="Helvetica"/>
                <a:ea typeface="Helvetica"/>
              </a:rPr>
              <a:t>←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「AND」、「And」、「aNd」等いずれも可</a:t>
            </a:r>
            <a:endParaRPr lang="ko-KR" altLang="en-US" sz="2006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 と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 の両方が含まれているドキュメントが返る</a:t>
            </a:r>
            <a:endParaRPr lang="ko-KR" altLang="en-US" sz="2004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2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				 スコア</a:t>
            </a:r>
            <a:endParaRPr lang="ko-KR" altLang="en-US" sz="2402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指定されたキーワードのうち、最小のスコアが返る</a:t>
            </a:r>
            <a:endParaRPr lang="ko-KR" altLang="en-US" sz="2004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例えば、「blue &amp; black &amp; red」という検索条件で、各キーワード</a:t>
            </a:r>
            <a:endParaRPr lang="ko-KR" altLang="en-US" sz="2004" dirty="0" smtClean="0"/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のスコアが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  <a:ea typeface="Arial"/>
              </a:rPr>
              <a:t>	 10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、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  <a:ea typeface="Arial"/>
              </a:rPr>
              <a:t>20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、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  <a:ea typeface="Arial"/>
              </a:rPr>
              <a:t>30 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であると仮定すると、全体のスコアは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  <a:ea typeface="Arial"/>
              </a:rPr>
              <a:t> 10 </a:t>
            </a:r>
            <a:endParaRPr lang="ko-KR" altLang="en-US" sz="2006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になる</a:t>
            </a:r>
            <a:endParaRPr lang="ko-KR" altLang="en-US" sz="2004" dirty="0" smtClean="0"/>
          </a:p>
          <a:p>
            <a:pPr marL="0" indent="0" algn="l" defTabSz="15240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SELECT id FROM testtab</a:t>
            </a:r>
            <a:endParaRPr lang="ko-KR" altLang="en-US" sz="2400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WHERE CONTAINS (text, 'オラクル</a:t>
            </a:r>
            <a:r>
              <a:rPr lang="en-US" altLang="ko-KR" sz="2400" b="1" dirty="0" smtClean="0">
                <a:solidFill>
                  <a:srgbClr val="FD0000"/>
                </a:solidFill>
                <a:latin typeface="?l?r"/>
              </a:rPr>
              <a:t>						 and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 日本') &gt; 0;</a:t>
            </a:r>
            <a:endParaRPr lang="ko-KR" altLang="en-US" sz="2400" dirty="0" smtClean="0"/>
          </a:p>
          <a:p>
            <a:pPr marL="0" indent="0" algn="l" defTabSz="15240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16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8970" y="5017135"/>
            <a:ext cx="7763510" cy="102425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5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</a:rPr>
              <a:t>OR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|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</a:t>
            </a:r>
            <a:endParaRPr lang="ko-KR" altLang="en-US" sz="3206" dirty="0" smtClean="0"/>
          </a:p>
          <a:p>
            <a:pPr marL="0" indent="0" algn="l" defTabSz="15240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構文</a:t>
            </a:r>
            <a:endParaRPr lang="ko-KR" altLang="en-US" sz="2400" dirty="0" smtClean="0"/>
          </a:p>
          <a:p>
            <a:pPr marL="0" indent="0" algn="l" defTabSz="15240">
              <a:lnSpc>
                <a:spcPts val="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 |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 term2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←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「|」の前後に半角スペースはあってもなくてもいい</a:t>
            </a:r>
            <a:endParaRPr lang="ko-KR" altLang="en-US" sz="2004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b="1" dirty="0" smtClean="0">
                <a:solidFill>
                  <a:srgbClr val="000000"/>
                </a:solidFill>
                <a:latin typeface="?l?r"/>
                <a:ea typeface="?l?r"/>
              </a:rPr>
              <a:t>				 or 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Helvetica"/>
                <a:ea typeface="Helvetica"/>
              </a:rPr>
              <a:t>←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「OR」、「Or」、「oR」等のいずれも可</a:t>
            </a:r>
            <a:endParaRPr lang="ko-KR" altLang="en-US" sz="2006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 と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 のいずれかが含まれているドキュメントが返る</a:t>
            </a:r>
            <a:endParaRPr lang="ko-KR" altLang="en-US" sz="2004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2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				 スコア</a:t>
            </a:r>
            <a:endParaRPr lang="ko-KR" altLang="en-US" sz="2402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指定されたキーワードのうち、最大のスコアが返る</a:t>
            </a:r>
            <a:endParaRPr lang="ko-KR" altLang="en-US" sz="2004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例えば、「cats | dogs」という検索条件で、各キーワードのスコア</a:t>
            </a:r>
            <a:endParaRPr lang="ko-KR" altLang="en-US" sz="2004" dirty="0" smtClean="0"/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が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  <a:ea typeface="Arial"/>
              </a:rPr>
              <a:t>	 30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、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  <a:ea typeface="Arial"/>
              </a:rPr>
              <a:t>40 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であると仮定すると、全体のスコアは</a:t>
            </a:r>
            <a:r>
              <a:rPr lang="en-US" altLang="ko-KR" sz="2006" dirty="0" smtClean="0">
                <a:solidFill>
                  <a:srgbClr val="000000"/>
                </a:solidFill>
                <a:latin typeface="Arial"/>
                <a:ea typeface="Arial"/>
              </a:rPr>
              <a:t> 40 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になる</a:t>
            </a:r>
            <a:endParaRPr lang="ko-KR" altLang="en-US" sz="2006" dirty="0" smtClean="0"/>
          </a:p>
          <a:p>
            <a:pPr marL="0" indent="0" algn="l" defTabSz="15240">
              <a:lnSpc>
                <a:spcPts val="5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SELECT id FROM testtab</a:t>
            </a:r>
            <a:endParaRPr lang="ko-KR" altLang="en-US" sz="2400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WHERE CONTAINS (text, 'オラクル</a:t>
            </a:r>
            <a:r>
              <a:rPr lang="en-US" altLang="ko-KR" sz="2400" b="1" dirty="0" smtClean="0">
                <a:solidFill>
                  <a:srgbClr val="FD0000"/>
                </a:solidFill>
                <a:latin typeface="?l?r"/>
              </a:rPr>
              <a:t>						 or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 日本') &gt; 0;</a:t>
            </a:r>
            <a:endParaRPr lang="ko-KR" altLang="en-US" sz="2400" dirty="0" smtClean="0"/>
          </a:p>
          <a:p>
            <a:pPr marL="0" indent="0" algn="l" defTabSz="15240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17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8970" y="5017135"/>
            <a:ext cx="8227060" cy="102425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</a:rPr>
              <a:t>ACCUMulate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,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※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	 accumulate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＝累積する</a:t>
            </a:r>
            <a:endParaRPr lang="ko-KR" altLang="en-US" sz="2004" dirty="0" smtClean="0"/>
          </a:p>
          <a:p>
            <a:pPr marL="0" indent="0" algn="l" defTabSz="15240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構文</a:t>
            </a:r>
            <a:endParaRPr lang="ko-KR" altLang="en-US" sz="2400" dirty="0" smtClean="0"/>
          </a:p>
          <a:p>
            <a:pPr marL="0" indent="0" algn="l" defTabSz="15240">
              <a:lnSpc>
                <a:spcPts val="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,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←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「,」の前後に半角スペースはあってもなくてもいい</a:t>
            </a:r>
            <a:endParaRPr lang="ko-KR" altLang="en-US" sz="2004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b="1" dirty="0" smtClean="0">
                <a:solidFill>
                  <a:srgbClr val="000000"/>
                </a:solidFill>
                <a:latin typeface="?l?r"/>
                <a:ea typeface="?l?r"/>
              </a:rPr>
              <a:t>				 accum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 term2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Helvetica"/>
                <a:ea typeface="Helvetica"/>
              </a:rPr>
              <a:t>←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「ACCUM」、「Accum」等のいずれも可</a:t>
            </a:r>
            <a:endParaRPr lang="ko-KR" altLang="en-US" sz="2006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 と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 のいずれかが含まれているドキュメントが返る</a:t>
            </a:r>
            <a:endParaRPr lang="ko-KR" altLang="en-US" sz="2004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2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				 スコア</a:t>
            </a:r>
            <a:endParaRPr lang="ko-KR" altLang="en-US" sz="2402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指定されたキーワードの全てが含まれているものに高いスコアが</a:t>
            </a:r>
            <a:endParaRPr lang="ko-KR" altLang="en-US" sz="2004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割り当てられる</a:t>
            </a:r>
            <a:endParaRPr lang="ko-KR" altLang="en-US" sz="2004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スコア以外の部分は、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OR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演算子と同じ動作</a:t>
            </a:r>
            <a:endParaRPr lang="ko-KR" altLang="en-US" sz="2004" dirty="0" smtClean="0"/>
          </a:p>
          <a:p>
            <a:pPr marL="0" indent="0" algn="l" defTabSz="15240">
              <a:lnSpc>
                <a:spcPts val="5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SELECT id FROM testtab</a:t>
            </a:r>
            <a:endParaRPr lang="ko-KR" altLang="en-US" sz="2400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WHERE CONTAINS (text, 'オラクル</a:t>
            </a:r>
            <a:r>
              <a:rPr lang="en-US" altLang="ko-KR" sz="2400" b="1" dirty="0" smtClean="0">
                <a:solidFill>
                  <a:srgbClr val="FD0000"/>
                </a:solidFill>
                <a:latin typeface="?l?r"/>
              </a:rPr>
              <a:t>						 accum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 日本') &gt; 0;</a:t>
            </a:r>
            <a:endParaRPr lang="ko-KR" altLang="en-US" sz="2400" dirty="0" smtClean="0"/>
          </a:p>
          <a:p>
            <a:pPr marL="0" indent="0" algn="l" defTabSz="15240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18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8970" y="5017135"/>
            <a:ext cx="7611110" cy="102425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1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</a:rPr>
              <a:t>NOT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~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</a:t>
            </a:r>
            <a:endParaRPr lang="ko-KR" altLang="en-US" sz="3206" dirty="0" smtClean="0"/>
          </a:p>
          <a:p>
            <a:pPr marL="0" indent="0" algn="l" defTabSz="15240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構文</a:t>
            </a:r>
            <a:endParaRPr lang="ko-KR" altLang="en-US" sz="2400" dirty="0" smtClean="0"/>
          </a:p>
          <a:p>
            <a:pPr marL="0" indent="0" algn="l" defTabSz="15240">
              <a:lnSpc>
                <a:spcPts val="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~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←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「~」の前後に半角スペースはあってもなくてもいい</a:t>
            </a:r>
            <a:endParaRPr lang="ko-KR" altLang="en-US" sz="2004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b="1" dirty="0" smtClean="0">
                <a:solidFill>
                  <a:srgbClr val="000000"/>
                </a:solidFill>
                <a:latin typeface="?l?r"/>
                <a:ea typeface="?l?r"/>
              </a:rPr>
              <a:t>				 not 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</a:t>
            </a:r>
            <a:r>
              <a:rPr lang="en-US" altLang="ko-KR" sz="2006" dirty="0" smtClean="0">
                <a:solidFill>
                  <a:srgbClr val="000000"/>
                </a:solidFill>
                <a:latin typeface="Helvetica"/>
                <a:ea typeface="Helvetica"/>
              </a:rPr>
              <a:t>←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「NOT」、「Not」、「nOt」等のいずれも可</a:t>
            </a:r>
            <a:endParaRPr lang="ko-KR" altLang="en-US" sz="2006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が含まれるが、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が含まれていないドキュメントが返る</a:t>
            </a:r>
            <a:endParaRPr lang="ko-KR" altLang="en-US" sz="2004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2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				 スコア</a:t>
            </a:r>
            <a:endParaRPr lang="ko-KR" altLang="en-US" sz="2402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					 NOT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演算子は、他の論理演算子が作成したスコアには影響を与</a:t>
            </a:r>
            <a:endParaRPr lang="ko-KR" altLang="en-US" sz="2004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えない</a:t>
            </a:r>
            <a:endParaRPr lang="ko-KR" altLang="en-US" sz="2004" dirty="0" smtClean="0"/>
          </a:p>
          <a:p>
            <a:pPr marL="0" indent="0" algn="l" defTabSz="15240">
              <a:lnSpc>
                <a:spcPts val="8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SELECT id FROM testtab</a:t>
            </a:r>
            <a:endParaRPr lang="ko-KR" altLang="en-US" sz="2400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WHERE CONTAINS (text, 'オラクル</a:t>
            </a:r>
            <a:r>
              <a:rPr lang="en-US" altLang="ko-KR" sz="2400" dirty="0" smtClean="0">
                <a:solidFill>
                  <a:srgbClr val="FD0000"/>
                </a:solidFill>
                <a:latin typeface="?l?r"/>
              </a:rPr>
              <a:t>						 ~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</a:rPr>
              <a:t>日本') &gt; 0;</a:t>
            </a:r>
            <a:endParaRPr lang="ko-KR" altLang="en-US" sz="2400" dirty="0" smtClean="0"/>
          </a:p>
          <a:p>
            <a:pPr marL="0" indent="0" algn="l" defTabSz="15240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19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8970" y="5017135"/>
            <a:ext cx="7455535" cy="102425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4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</a:rPr>
              <a:t>MINUS</a:t>
            </a:r>
            <a:endParaRPr lang="ko-KR" altLang="en-US" sz="3206" b="1" dirty="0" smtClean="0"/>
          </a:p>
          <a:p>
            <a:pPr marL="0" indent="0" algn="l" defTabSz="15240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構文</a:t>
            </a:r>
            <a:endParaRPr lang="ko-KR" altLang="en-US" sz="2400" dirty="0" smtClean="0"/>
          </a:p>
          <a:p>
            <a:pPr marL="0" indent="0" algn="l" defTabSz="15240">
              <a:lnSpc>
                <a:spcPts val="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-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←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「-」の前後に半角スペースはあってもなくてもいい</a:t>
            </a:r>
            <a:endParaRPr lang="ko-KR" altLang="en-US" sz="2004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b="1" dirty="0" smtClean="0">
                <a:solidFill>
                  <a:srgbClr val="000000"/>
                </a:solidFill>
                <a:latin typeface="?l?r"/>
                <a:ea typeface="?l?r"/>
              </a:rPr>
              <a:t>				 minus 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</a:t>
            </a:r>
            <a:r>
              <a:rPr lang="en-US" altLang="ko-KR" sz="2006" dirty="0" smtClean="0">
                <a:solidFill>
                  <a:srgbClr val="000000"/>
                </a:solidFill>
                <a:latin typeface="Helvetica"/>
                <a:ea typeface="Helvetica"/>
              </a:rPr>
              <a:t>←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「MINUS」、「Minus」、「miNus」等のいずれも可</a:t>
            </a:r>
            <a:endParaRPr lang="ko-KR" altLang="en-US" sz="2006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が含まれているドキュメントが返る。ただし、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のスコアから</a:t>
            </a:r>
            <a:endParaRPr lang="ko-KR" altLang="en-US" sz="2004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006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のスコアを引いてスコアを計算し、正数のスコアを持つドキュメ</a:t>
            </a:r>
            <a:endParaRPr lang="ko-KR" altLang="en-US" sz="2006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ントのみが返る</a:t>
            </a:r>
            <a:endParaRPr lang="ko-KR" altLang="en-US" sz="2004" dirty="0" smtClean="0"/>
          </a:p>
          <a:p>
            <a:pPr marL="0" indent="0" algn="l" defTabSz="15240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スコア</a:t>
            </a:r>
            <a:endParaRPr lang="ko-KR" altLang="en-US" sz="2400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のスコアから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term2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のスコアを引いてスコアを計算する</a:t>
            </a:r>
            <a:endParaRPr lang="ko-KR" altLang="en-US" sz="2004" dirty="0" smtClean="0"/>
          </a:p>
          <a:p>
            <a:pPr marL="0" indent="0" algn="l" defTabSz="15240">
              <a:lnSpc>
                <a:spcPts val="5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SELECT id FROM testtab</a:t>
            </a:r>
            <a:endParaRPr lang="ko-KR" altLang="en-US" sz="2400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WHERE CONTAINS (text, 'オラクル</a:t>
            </a:r>
            <a:r>
              <a:rPr lang="en-US" altLang="ko-KR" sz="2400" dirty="0" smtClean="0">
                <a:solidFill>
                  <a:srgbClr val="FD0000"/>
                </a:solidFill>
                <a:latin typeface="?l?r"/>
              </a:rPr>
              <a:t>						 -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</a:rPr>
              <a:t>日本') &gt; 0;</a:t>
            </a:r>
            <a:endParaRPr lang="ko-KR" altLang="en-US" sz="2400" dirty="0" smtClean="0"/>
          </a:p>
          <a:p>
            <a:pPr marL="0" indent="0" algn="l" defTabSz="15240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20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7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</a:rPr>
              <a:t>MNOT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※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	 MNOT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＝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Mild Not</a:t>
            </a:r>
            <a:endParaRPr lang="ko-KR" altLang="en-US" sz="2004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（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/>
                <a:ea typeface="Arial"/>
              </a:rPr>
              <a:t>Oracle Database 11g Release 2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（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/>
                <a:ea typeface="Arial"/>
              </a:rPr>
              <a:t>11.2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）以降）</a:t>
            </a:r>
            <a:endParaRPr lang="ko-KR" altLang="en-US" sz="2400" dirty="0" smtClean="0"/>
          </a:p>
          <a:p>
            <a:pPr marL="0" indent="0" algn="l" defTabSz="1524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構文（使用例）</a:t>
            </a:r>
            <a:endParaRPr lang="ko-KR" altLang="en-US" sz="2400" dirty="0" smtClean="0"/>
          </a:p>
          <a:p>
            <a:pPr marL="0" indent="0" algn="l" defTabSz="15240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4" b="1" dirty="0" smtClean="0">
                <a:solidFill>
                  <a:srgbClr val="000000"/>
                </a:solidFill>
                <a:latin typeface="?l?r"/>
                <a:ea typeface="?l?r"/>
              </a:rPr>
              <a:t>				 mnot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</a:t>
            </a:r>
            <a:r>
              <a:rPr lang="en-US" altLang="ko-KR" sz="2004" b="1" i="1" dirty="0" smtClean="0">
                <a:solidFill>
                  <a:srgbClr val="000000"/>
                </a:solidFill>
                <a:latin typeface="Times New"/>
                <a:ea typeface="Times New"/>
              </a:rPr>
              <a:t> term1 term2</a:t>
            </a:r>
            <a:endParaRPr lang="ko-KR" altLang="en-US" sz="2004" b="1" i="1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→ 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が含まれ、かつフレーズ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 term1 term2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 が含まれないドキュ</a:t>
            </a:r>
            <a:endParaRPr lang="ko-KR" altLang="en-US" sz="2004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メントが返る（例えば「mexico MNOT new mexico」のように使う）</a:t>
            </a:r>
            <a:endParaRPr lang="ko-KR" altLang="en-US" sz="2004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6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6" b="1" i="1" dirty="0" smtClean="0">
                <a:solidFill>
                  <a:srgbClr val="000000"/>
                </a:solidFill>
                <a:latin typeface="Times New"/>
                <a:ea typeface="Times New"/>
              </a:rPr>
              <a:t>										 term1</a:t>
            </a:r>
            <a:r>
              <a:rPr lang="en-US" altLang="ko-KR" sz="2006" b="1" dirty="0" smtClean="0">
                <a:solidFill>
                  <a:srgbClr val="000000"/>
                </a:solidFill>
                <a:latin typeface="?l?r"/>
                <a:ea typeface="?l?r"/>
              </a:rPr>
              <a:t>				 mnot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</a:t>
            </a:r>
            <a:r>
              <a:rPr lang="en-US" altLang="ko-KR" sz="2006" b="1" i="1" dirty="0" smtClean="0">
                <a:solidFill>
                  <a:srgbClr val="000000"/>
                </a:solidFill>
                <a:latin typeface="Times New"/>
                <a:ea typeface="Times New"/>
              </a:rPr>
              <a:t> term2</a:t>
            </a:r>
            <a:endParaRPr lang="ko-KR" altLang="en-US" sz="2006" b="1" i="1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Helvetica"/>
                <a:ea typeface="Helvetica"/>
              </a:rPr>
              <a:t>→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	 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が含まれるドキュメントが返る（単に「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」と指定した場合</a:t>
            </a:r>
            <a:endParaRPr lang="ko-KR" altLang="en-US" sz="2004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と同じ動作）</a:t>
            </a:r>
            <a:endParaRPr lang="ko-KR" altLang="en-US" sz="2004" dirty="0" smtClean="0"/>
          </a:p>
          <a:p>
            <a:pPr marL="0" indent="0" algn="l" defTabSz="15240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スコア</a:t>
            </a:r>
            <a:endParaRPr lang="ko-KR" altLang="en-US" sz="2400" dirty="0" smtClean="0"/>
          </a:p>
          <a:p>
            <a:pPr marL="0" indent="0" algn="l" defTabSz="15240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					 MNOT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の左側に書かれた条件に一致し、かつ右側に書かれた条</a:t>
            </a:r>
            <a:endParaRPr lang="ko-KR" altLang="en-US" sz="2004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件に一致しない部分のみがスコアの加算対象となる</a:t>
            </a:r>
            <a:endParaRPr lang="ko-KR" altLang="en-US" sz="2004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例えば「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term1 term1 term2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」という文字列を含む文書を「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endParaRPr lang="ko-KR" altLang="en-US" sz="2004" i="1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mnot</a:t>
            </a:r>
            <a:r>
              <a:rPr lang="en-US" altLang="ko-KR" sz="2006" i="1" dirty="0" smtClean="0">
                <a:solidFill>
                  <a:srgbClr val="000000"/>
                </a:solidFill>
                <a:latin typeface="Times New"/>
                <a:ea typeface="Times New"/>
              </a:rPr>
              <a:t>				 term1 term2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」で検索した場合、この文書はヒットするが、ス</a:t>
            </a:r>
            <a:endParaRPr lang="ko-KR" altLang="en-US" sz="2006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コアは最初の</a:t>
            </a:r>
            <a:r>
              <a:rPr lang="en-US" altLang="ko-KR" sz="2004" i="1" dirty="0" smtClean="0">
                <a:solidFill>
                  <a:srgbClr val="000000"/>
                </a:solidFill>
                <a:latin typeface="Times New"/>
                <a:ea typeface="Times New"/>
              </a:rPr>
              <a:t>term1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に対してのみ計算される</a:t>
            </a:r>
            <a:endParaRPr lang="ko-KR" altLang="en-US" sz="2004" dirty="0" smtClean="0"/>
          </a:p>
          <a:p>
            <a:pPr marL="0" indent="0" algn="l" defTabSz="15240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3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21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650" y="1969135"/>
            <a:ext cx="7760335" cy="122809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0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ワイルドカード（「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%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」、「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_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」）</a:t>
            </a:r>
            <a:endParaRPr lang="ko-KR" altLang="en-US" sz="3206" dirty="0" smtClean="0"/>
          </a:p>
          <a:p>
            <a:pPr marL="0" indent="0" algn="l" defTabSz="15240">
              <a:lnSpc>
                <a:spcPts val="6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Arial"/>
                <a:ea typeface="Arial"/>
              </a:rPr>
              <a:t>					 2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種類のワイルドカード</a:t>
            </a:r>
            <a:endParaRPr lang="ko-KR" altLang="en-US" sz="2004" dirty="0" smtClean="0"/>
          </a:p>
          <a:p>
            <a:pPr marL="0" indent="0" algn="l" defTabSz="1524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</a:t>
            </a:r>
            <a:r>
              <a:rPr lang="en-US" altLang="ko-KR" sz="1800" dirty="0" smtClean="0">
                <a:solidFill>
                  <a:srgbClr val="FFFFFF"/>
                </a:solidFill>
                <a:latin typeface="?l?r"/>
                <a:ea typeface="?l?r"/>
              </a:rPr>
              <a:t>ワイルドカード文字</a:t>
            </a: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</a:t>
            </a:r>
            <a:r>
              <a:rPr lang="en-US" altLang="ko-KR" sz="1800" dirty="0" smtClean="0">
                <a:solidFill>
                  <a:srgbClr val="FFFFFF"/>
                </a:solidFill>
                <a:latin typeface="?l?r"/>
                <a:ea typeface="?l?r"/>
              </a:rPr>
              <a:t>説明</a:t>
            </a:r>
            <a:endParaRPr lang="ko-KR" altLang="en-US" sz="1800" dirty="0" smtClean="0"/>
          </a:p>
          <a:p>
            <a:pPr marL="0" indent="0" algn="l" defTabSz="15240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</a:t>
            </a:r>
            <a:r>
              <a:rPr lang="en-US" altLang="ko-KR" sz="1802" dirty="0" smtClean="0">
                <a:solidFill>
                  <a:srgbClr val="000000"/>
                </a:solidFill>
                <a:latin typeface="?l?r"/>
                <a:ea typeface="?l?r"/>
              </a:rPr>
              <a:t>%</a:t>
            </a:r>
            <a:endParaRPr lang="ko-KR" altLang="en-US" sz="1802" dirty="0" smtClean="0"/>
          </a:p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</a:t>
            </a:r>
            <a:r>
              <a:rPr lang="en-US" altLang="ko-KR" sz="1800" dirty="0" smtClean="0">
                <a:solidFill>
                  <a:srgbClr val="000000"/>
                </a:solidFill>
                <a:latin typeface="?l?r"/>
                <a:ea typeface="?l?r"/>
              </a:rPr>
              <a:t>_</a:t>
            </a:r>
            <a:endParaRPr lang="ko-KR" altLang="en-US" sz="1800" dirty="0" smtClean="0"/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4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4" dirty="0" smtClean="0">
                <a:solidFill>
                  <a:srgbClr val="000000"/>
                </a:solidFill>
                <a:latin typeface="?l?r"/>
                <a:ea typeface="?l?r"/>
              </a:rPr>
              <a:t>					 英数字検索では、ワイルドカード文字を利用する</a:t>
            </a:r>
            <a:endParaRPr lang="ko-KR" altLang="en-US" sz="2004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18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1800" dirty="0" smtClean="0">
                <a:solidFill>
                  <a:srgbClr val="000000"/>
                </a:solidFill>
                <a:latin typeface="?l?r"/>
                <a:ea typeface="?l?r"/>
              </a:rPr>
              <a:t>						 たとえば、文字列「Oracle」を含むドキュメントは、「WHERE CONTAINS (列</a:t>
            </a:r>
            <a:endParaRPr lang="ko-KR" altLang="en-US" sz="1800" dirty="0" smtClean="0"/>
          </a:p>
          <a:p>
            <a:pPr marL="0" indent="0" algn="l" defTabSz="15240">
              <a:lnSpc>
                <a:spcPts val="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1800" dirty="0" smtClean="0">
                <a:solidFill>
                  <a:srgbClr val="000000"/>
                </a:solidFill>
                <a:latin typeface="?l?r"/>
                <a:ea typeface="?l?r"/>
              </a:rPr>
              <a:t>名, '%ac%') &gt; 0」という条件でヒットする</a:t>
            </a:r>
            <a:endParaRPr lang="ko-KR" altLang="en-US" sz="1800" dirty="0" smtClean="0"/>
          </a:p>
          <a:p>
            <a:pPr marL="0" indent="0" algn="l" defTabSz="15240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006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006" dirty="0" smtClean="0">
                <a:solidFill>
                  <a:srgbClr val="000000"/>
                </a:solidFill>
                <a:latin typeface="?l?r"/>
                <a:ea typeface="?l?r"/>
              </a:rPr>
              <a:t>					 日本語検索では、ワイルドカード文字を</a:t>
            </a:r>
            <a:r>
              <a:rPr lang="en-US" altLang="ko-KR" sz="2006" u="sng" dirty="0" smtClean="0">
                <a:solidFill>
                  <a:srgbClr val="FD0000"/>
                </a:solidFill>
                <a:latin typeface="?l?r"/>
              </a:rPr>
              <a:t>付けてはいけない</a:t>
            </a:r>
            <a:endParaRPr lang="ko-KR" altLang="en-US" sz="2006" u="sng" dirty="0" smtClean="0"/>
          </a:p>
          <a:p>
            <a:pPr marL="0" indent="0" algn="l" defTabSz="15240">
              <a:lnSpc>
                <a:spcPts val="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r>
              <a:rPr lang="en-US" altLang="ko-KR" sz="18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1800" dirty="0" smtClean="0">
                <a:solidFill>
                  <a:srgbClr val="000000"/>
                </a:solidFill>
                <a:latin typeface="?l?r"/>
                <a:ea typeface="?l?r"/>
              </a:rPr>
              <a:t>						 たとえば、文字列「オラクル」を含むドキュメントは、「WHERE CONTAINS (</a:t>
            </a:r>
            <a:endParaRPr lang="ko-KR" altLang="en-US" sz="1800" dirty="0" smtClean="0"/>
          </a:p>
          <a:p>
            <a:pPr marL="0" indent="0" algn="l" defTabSz="15240">
              <a:lnSpc>
                <a:spcPts val="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1800" dirty="0" smtClean="0">
                <a:solidFill>
                  <a:srgbClr val="000000"/>
                </a:solidFill>
                <a:latin typeface="?l?r"/>
                <a:ea typeface="?l?r"/>
              </a:rPr>
              <a:t>列名, '%オラクル%') &gt; 0」のように、ワイルドカード文字を付けて検索</a:t>
            </a:r>
            <a:endParaRPr lang="ko-KR" altLang="en-US" sz="1800" dirty="0" smtClean="0"/>
          </a:p>
          <a:p>
            <a:pPr marL="0" indent="0" algn="l" defTabSz="15240">
              <a:lnSpc>
                <a:spcPts val="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1800" dirty="0" smtClean="0">
                <a:solidFill>
                  <a:srgbClr val="000000"/>
                </a:solidFill>
                <a:latin typeface="?l?r"/>
                <a:ea typeface="?l?r"/>
              </a:rPr>
              <a:t>してもヒットしない。「WHERE CONTAINS (列名, 'オラクル') &gt; 0」のよう</a:t>
            </a:r>
            <a:endParaRPr lang="ko-KR" altLang="en-US" sz="1800" dirty="0" smtClean="0"/>
          </a:p>
          <a:p>
            <a:pPr marL="0" indent="0" algn="l" defTabSz="15240">
              <a:lnSpc>
                <a:spcPts val="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1802" dirty="0" smtClean="0">
                <a:solidFill>
                  <a:srgbClr val="000000"/>
                </a:solidFill>
                <a:latin typeface="?l?r"/>
                <a:ea typeface="?l?r"/>
              </a:rPr>
              <a:t>に、ワイルドカード文字を付けない状態で検索をして初めて正常にヒット</a:t>
            </a:r>
            <a:endParaRPr lang="ko-KR" altLang="en-US" sz="1802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1800" dirty="0" smtClean="0">
                <a:solidFill>
                  <a:srgbClr val="000000"/>
                </a:solidFill>
                <a:latin typeface="?l?r"/>
                <a:ea typeface="?l?r"/>
              </a:rPr>
              <a:t>する</a:t>
            </a:r>
            <a:endParaRPr lang="ko-KR" altLang="en-US" sz="1800" dirty="0" smtClean="0"/>
          </a:p>
          <a:p>
            <a:pPr marL="0" indent="0" algn="l" defTabSz="15240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3435350" y="2444750"/>
            <a:ext cx="5432898" cy="75247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>
            <a:noAutofit/>
          </a:bodyPr>
          <a:lstStyle/>
          <a:p>
            <a:pPr marL="0" indent="0" algn="l" defTabSz="15240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2" dirty="0" smtClean="0">
                <a:solidFill>
                  <a:srgbClr val="000000"/>
                </a:solidFill>
                <a:latin typeface="?l?r"/>
              </a:rPr>
              <a:t>任意の</a:t>
            </a:r>
            <a:r>
              <a:rPr lang="en-US" altLang="ko-KR" sz="1802" dirty="0" smtClean="0">
                <a:solidFill>
                  <a:srgbClr val="000000"/>
                </a:solidFill>
                <a:latin typeface="Arial"/>
                <a:ea typeface="Arial"/>
              </a:rPr>
              <a:t>n</a:t>
            </a:r>
            <a:r>
              <a:rPr lang="en-US" altLang="ko-KR" sz="1802" dirty="0" smtClean="0">
                <a:solidFill>
                  <a:srgbClr val="000000"/>
                </a:solidFill>
                <a:latin typeface="?l?r"/>
                <a:ea typeface="?l?r"/>
              </a:rPr>
              <a:t>文字との一致</a:t>
            </a:r>
            <a:endParaRPr lang="ko-KR" altLang="en-US" sz="1802" dirty="0" smtClean="0"/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rgbClr val="000000"/>
                </a:solidFill>
                <a:latin typeface="?l?r"/>
              </a:rPr>
              <a:t>任意の</a:t>
            </a:r>
            <a:r>
              <a:rPr lang="en-US" altLang="ko-KR" sz="1800" dirty="0" smtClean="0">
                <a:solidFill>
                  <a:srgbClr val="000000"/>
                </a:solidFill>
                <a:latin typeface="Arial"/>
                <a:ea typeface="Arial"/>
              </a:rPr>
              <a:t>1</a:t>
            </a:r>
            <a:r>
              <a:rPr lang="en-US" altLang="ko-KR" sz="1800" dirty="0" smtClean="0">
                <a:solidFill>
                  <a:srgbClr val="000000"/>
                </a:solidFill>
                <a:latin typeface="?l?r"/>
                <a:ea typeface="?l?r"/>
              </a:rPr>
              <a:t>文字との一致</a:t>
            </a:r>
            <a:endParaRPr lang="ko-KR" altLang="en-US" sz="1800" dirty="0" smtClean="0"/>
          </a:p>
          <a:p>
            <a:pPr marL="0" indent="0" algn="l" defTabSz="15240">
              <a:lnSpc>
                <a:spcPts val="26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22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92151" cy="685801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148070"/>
            <a:ext cx="9165591" cy="271145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2" name="Rect 3"/>
          <p:cNvSpPr>
            <a:spLocks noGrp="1" noChangeArrowheads="1"/>
          </p:cNvSpPr>
          <p:nvPr/>
        </p:nvSpPr>
        <p:spPr>
          <a:xfrm>
            <a:off x="0" y="0"/>
            <a:ext cx="9169401" cy="6858001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/>
          </a:p>
          <a:p>
            <a:pPr marL="0" indent="0" algn="l" defTabSz="15240">
              <a:lnSpc>
                <a:spcPts val="3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</a:rPr>
              <a:t>																																																										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近傍検索（</a:t>
            </a:r>
            <a:r>
              <a:rPr lang="en-US" altLang="ko-KR" sz="3206" b="1" dirty="0" smtClean="0">
                <a:solidFill>
                  <a:srgbClr val="000000"/>
                </a:solidFill>
                <a:latin typeface="Arial"/>
                <a:ea typeface="Arial"/>
              </a:rPr>
              <a:t>NEAR</a:t>
            </a:r>
            <a:r>
              <a:rPr lang="en-US" altLang="ko-KR" sz="3206" dirty="0" smtClean="0">
                <a:solidFill>
                  <a:srgbClr val="000000"/>
                </a:solidFill>
                <a:latin typeface="?l?r"/>
                <a:ea typeface="?l?r"/>
              </a:rPr>
              <a:t>）</a:t>
            </a:r>
            <a:endParaRPr lang="ko-KR" altLang="en-US" sz="3206" dirty="0" smtClean="0"/>
          </a:p>
          <a:p>
            <a:pPr marL="0" indent="0" algn="l" defTabSz="15240">
              <a:lnSpc>
                <a:spcPts val="6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				 2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つ以上の検索キーワードの出現位置の近さを基準にし</a:t>
            </a:r>
            <a:endParaRPr lang="ko-KR" altLang="en-US" sz="2400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たスコアが戻される</a:t>
            </a:r>
            <a:endParaRPr lang="ko-KR" altLang="en-US" sz="2400" dirty="0" smtClean="0"/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</a:t>
            </a:r>
            <a:r>
              <a:rPr lang="en-US" altLang="ko-KR" sz="2400" dirty="0" smtClean="0">
                <a:solidFill>
                  <a:srgbClr val="FD0000"/>
                </a:solidFill>
                <a:latin typeface="Helvetica"/>
                <a:ea typeface="Helvetica"/>
              </a:rPr>
              <a:t>•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				 ドキュメント内で互いに近接したキーワードには高いスコ</a:t>
            </a:r>
            <a:endParaRPr lang="ko-KR" altLang="en-US" sz="2400" dirty="0" smtClean="0"/>
          </a:p>
          <a:p>
            <a:pPr marL="0" indent="0" algn="l" defTabSz="15240">
              <a:lnSpc>
                <a:spcPts val="3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latin typeface="?l?r"/>
                <a:ea typeface="?l?r"/>
              </a:rPr>
              <a:t>アが、互いに離れたキーワードには低いスコアが戻され</a:t>
            </a:r>
            <a:endParaRPr lang="ko-KR" altLang="en-US" sz="2400" dirty="0" smtClean="0"/>
          </a:p>
          <a:p>
            <a:pPr marL="0" indent="0" algn="l" defTabSz="15240">
              <a:lnSpc>
                <a:spcPts val="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</a:t>
            </a:r>
            <a:r>
              <a:rPr lang="en-US" altLang="ko-KR" sz="2402" dirty="0" smtClean="0">
                <a:solidFill>
                  <a:srgbClr val="000000"/>
                </a:solidFill>
                <a:latin typeface="?l?r"/>
                <a:ea typeface="?l?r"/>
              </a:rPr>
              <a:t>る</a:t>
            </a:r>
            <a:endParaRPr lang="ko-KR" altLang="en-US" sz="2402" dirty="0" smtClean="0"/>
          </a:p>
          <a:p>
            <a:pPr marL="0" indent="0" algn="l" defTabSz="15240">
              <a:lnSpc>
                <a:spcPts val="237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950" dirty="0" smtClean="0">
              <a:latin typeface="Arial"/>
              <a:ea typeface="Arial"/>
            </a:endParaRPr>
          </a:p>
          <a:p>
            <a:pPr marL="0" indent="0" algn="l" defTabSz="15240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95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900" dirty="0" smtClean="0">
                <a:solidFill>
                  <a:srgbClr val="000000"/>
                </a:solidFill>
                <a:latin typeface="Arial"/>
              </a:rPr>
              <a:t>Copyright© 2011, Oracle. All rights reserved.</a:t>
            </a:r>
            <a:endParaRPr lang="ko-KR" altLang="en-US" sz="900" dirty="0" smtClean="0"/>
          </a:p>
        </p:txBody>
      </p:sp>
      <p:sp>
        <p:nvSpPr>
          <p:cNvPr id="3" name="Rect 3"/>
          <p:cNvSpPr>
            <a:spLocks noGrp="1" noChangeArrowheads="1"/>
          </p:cNvSpPr>
          <p:nvPr/>
        </p:nvSpPr>
        <p:spPr>
          <a:xfrm>
            <a:off x="8653145" y="6449695"/>
            <a:ext cx="196215" cy="179705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marL="0" indent="0" algn="l" defTabSz="1524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000000"/>
                </a:solidFill>
                <a:latin typeface="Arial"/>
              </a:rPr>
              <a:t>26</a:t>
            </a:r>
            <a:endParaRPr lang="ko-KR" altLang="en-US" sz="12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Gulim"/>
        <a:ea typeface=""/>
        <a:cs typeface=""/>
        <a:font script="Jpan" typeface="MS PGothic"/>
        <a:font script="Hang" typeface="Gulim"/>
        <a:font script="Hant" typeface="SimSun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Oox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ulim"/>
        <a:ea typeface=""/>
        <a:cs typeface=""/>
        <a:font script="Jpan" typeface="MS PGothic"/>
        <a:font script="Hang" typeface="Gulim"/>
        <a:font script="Hant" typeface="SimSun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22</Words>
  <Application>Microsoft Office PowerPoint</Application>
  <PresentationFormat>画面に合わせる (4:3)</PresentationFormat>
  <Paragraphs>458</Paragraphs>
  <Slides>18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19" baseType="lpstr"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PDFConverter,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長谷川 和彦</cp:lastModifiedBy>
  <cp:revision>4</cp:revision>
  <dcterms:modified xsi:type="dcterms:W3CDTF">2015-07-07T06:34:11Z</dcterms:modified>
</cp:coreProperties>
</file>