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0"/>
  </p:notesMasterIdLst>
  <p:sldIdLst>
    <p:sldId id="256" r:id="rId2"/>
    <p:sldId id="257" r:id="rId3"/>
    <p:sldId id="276" r:id="rId4"/>
    <p:sldId id="258" r:id="rId5"/>
    <p:sldId id="259" r:id="rId6"/>
    <p:sldId id="274" r:id="rId7"/>
    <p:sldId id="260" r:id="rId8"/>
    <p:sldId id="275" r:id="rId9"/>
    <p:sldId id="261" r:id="rId10"/>
    <p:sldId id="262" r:id="rId11"/>
    <p:sldId id="263" r:id="rId12"/>
    <p:sldId id="265" r:id="rId13"/>
    <p:sldId id="266" r:id="rId14"/>
    <p:sldId id="277" r:id="rId15"/>
    <p:sldId id="267" r:id="rId16"/>
    <p:sldId id="268" r:id="rId17"/>
    <p:sldId id="269"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snapToObjects="1">
      <p:cViewPr varScale="1">
        <p:scale>
          <a:sx n="117" d="100"/>
          <a:sy n="117" d="100"/>
        </p:scale>
        <p:origin x="3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6330C-A0BD-0846-A200-1C4E9D8D88A2}" type="datetimeFigureOut">
              <a:rPr lang="en-US" smtClean="0"/>
              <a:t>10/3/19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754D6-6080-F94C-B75D-6B3E3BDA96B9}" type="slidenum">
              <a:rPr lang="en-US" smtClean="0"/>
              <a:t>‹#›</a:t>
            </a:fld>
            <a:endParaRPr lang="en-US"/>
          </a:p>
        </p:txBody>
      </p:sp>
    </p:spTree>
    <p:extLst>
      <p:ext uri="{BB962C8B-B14F-4D97-AF65-F5344CB8AC3E}">
        <p14:creationId xmlns:p14="http://schemas.microsoft.com/office/powerpoint/2010/main" val="417119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Data: Labs submit their single cell data and associated metadata.</a:t>
            </a:r>
          </a:p>
          <a:p>
            <a:endParaRPr lang="en-US" dirty="0"/>
          </a:p>
          <a:p>
            <a:r>
              <a:rPr lang="en-US" dirty="0"/>
              <a:t>Data Curator: Submitters work with a Data Curator to upload the data and metadata and ensure it is well formatted and conforms to file format standards. Metadata is also validated as conforming to HCA metadata standards; errors are identified and corrected for re-uploading.</a:t>
            </a:r>
          </a:p>
          <a:p>
            <a:endParaRPr lang="en-US" dirty="0"/>
          </a:p>
          <a:p>
            <a:r>
              <a:rPr lang="en-US" dirty="0"/>
              <a:t>Storage: Validated raw data and metadata files are submitted to the Data Storage System. Storage is provided in both Amazon Web Services (AWS) and Google Cloud Platform (GCP) environments, and data can be accessed from either</a:t>
            </a:r>
          </a:p>
          <a:p>
            <a:endParaRPr lang="en-US" dirty="0"/>
          </a:p>
          <a:p>
            <a:r>
              <a:rPr lang="en-US" dirty="0"/>
              <a:t>Pipelines: Data processing pipelines, approved by the HCA Analysis Working Group, process raw data from some single cell assays, producing matrices and QC metrics files. These pipelines identify genes, quantify transcripts, and assess data quality. Like raw data, processed data are put in the Data Storage System for access by the community.</a:t>
            </a:r>
          </a:p>
          <a:p>
            <a:endParaRPr lang="en-US" dirty="0"/>
          </a:p>
          <a:p>
            <a:endParaRPr lang="en-US" dirty="0"/>
          </a:p>
        </p:txBody>
      </p:sp>
      <p:sp>
        <p:nvSpPr>
          <p:cNvPr id="4" name="Slide Number Placeholder 3"/>
          <p:cNvSpPr>
            <a:spLocks noGrp="1"/>
          </p:cNvSpPr>
          <p:nvPr>
            <p:ph type="sldNum" sz="quarter" idx="5"/>
          </p:nvPr>
        </p:nvSpPr>
        <p:spPr/>
        <p:txBody>
          <a:bodyPr/>
          <a:lstStyle/>
          <a:p>
            <a:fld id="{276754D6-6080-F94C-B75D-6B3E3BDA96B9}" type="slidenum">
              <a:rPr lang="en-US" smtClean="0"/>
              <a:t>3</a:t>
            </a:fld>
            <a:endParaRPr lang="en-US"/>
          </a:p>
        </p:txBody>
      </p:sp>
    </p:spTree>
    <p:extLst>
      <p:ext uri="{BB962C8B-B14F-4D97-AF65-F5344CB8AC3E}">
        <p14:creationId xmlns:p14="http://schemas.microsoft.com/office/powerpoint/2010/main" val="423475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unit is a “bundle”. Bundles are what are uploaded and primary downloaded by users.</a:t>
            </a:r>
          </a:p>
        </p:txBody>
      </p:sp>
      <p:sp>
        <p:nvSpPr>
          <p:cNvPr id="4" name="Slide Number Placeholder 3"/>
          <p:cNvSpPr>
            <a:spLocks noGrp="1"/>
          </p:cNvSpPr>
          <p:nvPr>
            <p:ph type="sldNum" sz="quarter" idx="5"/>
          </p:nvPr>
        </p:nvSpPr>
        <p:spPr/>
        <p:txBody>
          <a:bodyPr/>
          <a:lstStyle/>
          <a:p>
            <a:fld id="{276754D6-6080-F94C-B75D-6B3E3BDA96B9}" type="slidenum">
              <a:rPr lang="en-US" smtClean="0"/>
              <a:t>5</a:t>
            </a:fld>
            <a:endParaRPr lang="en-US"/>
          </a:p>
        </p:txBody>
      </p:sp>
    </p:spTree>
    <p:extLst>
      <p:ext uri="{BB962C8B-B14F-4D97-AF65-F5344CB8AC3E}">
        <p14:creationId xmlns:p14="http://schemas.microsoft.com/office/powerpoint/2010/main" val="395674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these platforms expose the full range of functionality of the HCA, but are difficult to use and requires knowledge of the underlying metadata schema to navigate.</a:t>
            </a:r>
          </a:p>
        </p:txBody>
      </p:sp>
      <p:sp>
        <p:nvSpPr>
          <p:cNvPr id="4" name="Slide Number Placeholder 3"/>
          <p:cNvSpPr>
            <a:spLocks noGrp="1"/>
          </p:cNvSpPr>
          <p:nvPr>
            <p:ph type="sldNum" sz="quarter" idx="5"/>
          </p:nvPr>
        </p:nvSpPr>
        <p:spPr/>
        <p:txBody>
          <a:bodyPr/>
          <a:lstStyle/>
          <a:p>
            <a:fld id="{276754D6-6080-F94C-B75D-6B3E3BDA96B9}" type="slidenum">
              <a:rPr lang="en-US" smtClean="0"/>
              <a:t>7</a:t>
            </a:fld>
            <a:endParaRPr lang="en-US"/>
          </a:p>
        </p:txBody>
      </p:sp>
    </p:spTree>
    <p:extLst>
      <p:ext uri="{BB962C8B-B14F-4D97-AF65-F5344CB8AC3E}">
        <p14:creationId xmlns:p14="http://schemas.microsoft.com/office/powerpoint/2010/main" val="10153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10/3/19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10/3/19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10/3/19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10/3/19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10/3/19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10/3/19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10/3/19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ata.humancellatlas.org/explore/project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staging.data.humancellatlas.org/guides/data-lifecycle#introduct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ss.data.humancellatlas.org/v1/swagger.json" TargetMode="External"/><Relationship Id="rId2" Type="http://schemas.openxmlformats.org/officeDocument/2006/relationships/hyperlink" Target="https://dss.data.humancellatlas.org/" TargetMode="External"/><Relationship Id="rId1" Type="http://schemas.openxmlformats.org/officeDocument/2006/relationships/slideLayout" Target="../slideLayouts/slideLayout2.xml"/><Relationship Id="rId4" Type="http://schemas.openxmlformats.org/officeDocument/2006/relationships/hyperlink" Target="https://schema.humancellatlas.org/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AC01-E734-5E4B-BB5E-FC71E9FBFC35}"/>
              </a:ext>
            </a:extLst>
          </p:cNvPr>
          <p:cNvSpPr>
            <a:spLocks noGrp="1"/>
          </p:cNvSpPr>
          <p:nvPr>
            <p:ph type="ctrTitle"/>
          </p:nvPr>
        </p:nvSpPr>
        <p:spPr/>
        <p:txBody>
          <a:bodyPr/>
          <a:lstStyle/>
          <a:p>
            <a:r>
              <a:rPr lang="en-US" dirty="0"/>
              <a:t>HCA Data Access</a:t>
            </a:r>
          </a:p>
        </p:txBody>
      </p:sp>
      <p:sp>
        <p:nvSpPr>
          <p:cNvPr id="3" name="Subtitle 2">
            <a:extLst>
              <a:ext uri="{FF2B5EF4-FFF2-40B4-BE49-F238E27FC236}">
                <a16:creationId xmlns:a16="http://schemas.microsoft.com/office/drawing/2014/main" id="{85632744-E7CD-8344-BADE-5D61C81CEAD2}"/>
              </a:ext>
            </a:extLst>
          </p:cNvPr>
          <p:cNvSpPr>
            <a:spLocks noGrp="1"/>
          </p:cNvSpPr>
          <p:nvPr>
            <p:ph type="subTitle" idx="1"/>
          </p:nvPr>
        </p:nvSpPr>
        <p:spPr/>
        <p:txBody>
          <a:bodyPr/>
          <a:lstStyle/>
          <a:p>
            <a:r>
              <a:rPr lang="en-US" dirty="0"/>
              <a:t>Oct 3</a:t>
            </a:r>
            <a:r>
              <a:rPr lang="en-US" baseline="30000" dirty="0"/>
              <a:t>rd</a:t>
            </a:r>
            <a:r>
              <a:rPr lang="en-US" dirty="0"/>
              <a:t> 2019</a:t>
            </a:r>
          </a:p>
        </p:txBody>
      </p:sp>
    </p:spTree>
    <p:extLst>
      <p:ext uri="{BB962C8B-B14F-4D97-AF65-F5344CB8AC3E}">
        <p14:creationId xmlns:p14="http://schemas.microsoft.com/office/powerpoint/2010/main" val="3017503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E0D3-4377-B740-AD4A-DE9A4A0841C4}"/>
              </a:ext>
            </a:extLst>
          </p:cNvPr>
          <p:cNvSpPr>
            <a:spLocks noGrp="1"/>
          </p:cNvSpPr>
          <p:nvPr>
            <p:ph type="title"/>
          </p:nvPr>
        </p:nvSpPr>
        <p:spPr/>
        <p:txBody>
          <a:bodyPr/>
          <a:lstStyle/>
          <a:p>
            <a:r>
              <a:rPr lang="en-US" dirty="0"/>
              <a:t>Example</a:t>
            </a:r>
          </a:p>
        </p:txBody>
      </p:sp>
      <p:pic>
        <p:nvPicPr>
          <p:cNvPr id="9" name="Content Placeholder 8">
            <a:extLst>
              <a:ext uri="{FF2B5EF4-FFF2-40B4-BE49-F238E27FC236}">
                <a16:creationId xmlns:a16="http://schemas.microsoft.com/office/drawing/2014/main" id="{A88E7543-62C2-A140-B04B-6914EA60CC52}"/>
              </a:ext>
            </a:extLst>
          </p:cNvPr>
          <p:cNvPicPr>
            <a:picLocks noGrp="1" noChangeAspect="1"/>
          </p:cNvPicPr>
          <p:nvPr>
            <p:ph idx="1"/>
          </p:nvPr>
        </p:nvPicPr>
        <p:blipFill>
          <a:blip r:embed="rId2"/>
          <a:stretch>
            <a:fillRect/>
          </a:stretch>
        </p:blipFill>
        <p:spPr>
          <a:xfrm>
            <a:off x="3868738" y="1371396"/>
            <a:ext cx="7315200" cy="4105682"/>
          </a:xfrm>
        </p:spPr>
      </p:pic>
    </p:spTree>
    <p:extLst>
      <p:ext uri="{BB962C8B-B14F-4D97-AF65-F5344CB8AC3E}">
        <p14:creationId xmlns:p14="http://schemas.microsoft.com/office/powerpoint/2010/main" val="1380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E0D3-4377-B740-AD4A-DE9A4A0841C4}"/>
              </a:ext>
            </a:extLst>
          </p:cNvPr>
          <p:cNvSpPr>
            <a:spLocks noGrp="1"/>
          </p:cNvSpPr>
          <p:nvPr>
            <p:ph type="title"/>
          </p:nvPr>
        </p:nvSpPr>
        <p:spPr/>
        <p:txBody>
          <a:bodyPr/>
          <a:lstStyle/>
          <a:p>
            <a:r>
              <a:rPr lang="en-US" dirty="0"/>
              <a:t>The Azul Backend (digested HCA)</a:t>
            </a:r>
          </a:p>
        </p:txBody>
      </p:sp>
      <p:sp>
        <p:nvSpPr>
          <p:cNvPr id="3" name="Content Placeholder 2">
            <a:extLst>
              <a:ext uri="{FF2B5EF4-FFF2-40B4-BE49-F238E27FC236}">
                <a16:creationId xmlns:a16="http://schemas.microsoft.com/office/drawing/2014/main" id="{17DD820D-3862-504E-8BBF-3CAEC39BE7C5}"/>
              </a:ext>
            </a:extLst>
          </p:cNvPr>
          <p:cNvSpPr>
            <a:spLocks noGrp="1"/>
          </p:cNvSpPr>
          <p:nvPr>
            <p:ph idx="1"/>
          </p:nvPr>
        </p:nvSpPr>
        <p:spPr/>
        <p:txBody>
          <a:bodyPr/>
          <a:lstStyle/>
          <a:p>
            <a:r>
              <a:rPr lang="en-US" dirty="0"/>
              <a:t>A digested version of the HCA</a:t>
            </a:r>
          </a:p>
          <a:p>
            <a:r>
              <a:rPr lang="en-US" dirty="0"/>
              <a:t>Responds to updates in the HCA using subscriptions</a:t>
            </a:r>
          </a:p>
          <a:p>
            <a:r>
              <a:rPr lang="en-US" dirty="0"/>
              <a:t>Simplified API. Allows gleaning helpful information</a:t>
            </a:r>
          </a:p>
          <a:p>
            <a:pPr lvl="1"/>
            <a:r>
              <a:rPr lang="en-US" dirty="0"/>
              <a:t>e.g. There are 4 projects where the brain is an organ being studied.</a:t>
            </a:r>
          </a:p>
        </p:txBody>
      </p:sp>
    </p:spTree>
    <p:extLst>
      <p:ext uri="{BB962C8B-B14F-4D97-AF65-F5344CB8AC3E}">
        <p14:creationId xmlns:p14="http://schemas.microsoft.com/office/powerpoint/2010/main" val="4231235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E0D3-4377-B740-AD4A-DE9A4A0841C4}"/>
              </a:ext>
            </a:extLst>
          </p:cNvPr>
          <p:cNvSpPr>
            <a:spLocks noGrp="1"/>
          </p:cNvSpPr>
          <p:nvPr>
            <p:ph type="title"/>
          </p:nvPr>
        </p:nvSpPr>
        <p:spPr/>
        <p:txBody>
          <a:bodyPr/>
          <a:lstStyle/>
          <a:p>
            <a:r>
              <a:rPr lang="en-US" dirty="0"/>
              <a:t>The Data Explorer</a:t>
            </a:r>
          </a:p>
        </p:txBody>
      </p:sp>
      <p:sp>
        <p:nvSpPr>
          <p:cNvPr id="3" name="Content Placeholder 2">
            <a:extLst>
              <a:ext uri="{FF2B5EF4-FFF2-40B4-BE49-F238E27FC236}">
                <a16:creationId xmlns:a16="http://schemas.microsoft.com/office/drawing/2014/main" id="{17DD820D-3862-504E-8BBF-3CAEC39BE7C5}"/>
              </a:ext>
            </a:extLst>
          </p:cNvPr>
          <p:cNvSpPr>
            <a:spLocks noGrp="1"/>
          </p:cNvSpPr>
          <p:nvPr>
            <p:ph idx="1"/>
          </p:nvPr>
        </p:nvSpPr>
        <p:spPr/>
        <p:txBody>
          <a:bodyPr/>
          <a:lstStyle/>
          <a:p>
            <a:r>
              <a:rPr lang="en-US" dirty="0">
                <a:hlinkClick r:id="rId2"/>
              </a:rPr>
              <a:t>https://data.humancellatlas.org/explore/projects</a:t>
            </a:r>
            <a:endParaRPr lang="en-US" dirty="0"/>
          </a:p>
          <a:p>
            <a:r>
              <a:rPr lang="en-US" dirty="0"/>
              <a:t>Provides a user friendly web interface:</a:t>
            </a:r>
          </a:p>
          <a:p>
            <a:pPr lvl="1"/>
            <a:r>
              <a:rPr lang="en-US" dirty="0"/>
              <a:t>Construct queries</a:t>
            </a:r>
          </a:p>
          <a:p>
            <a:pPr lvl="1"/>
            <a:r>
              <a:rPr lang="en-US" dirty="0"/>
              <a:t>Closely examine project info</a:t>
            </a:r>
          </a:p>
          <a:p>
            <a:pPr lvl="1"/>
            <a:r>
              <a:rPr lang="en-US" dirty="0"/>
              <a:t>Download data</a:t>
            </a:r>
          </a:p>
          <a:p>
            <a:pPr lvl="2"/>
            <a:r>
              <a:rPr lang="en-US" dirty="0"/>
              <a:t>Direct expression matrix download</a:t>
            </a:r>
          </a:p>
          <a:p>
            <a:pPr lvl="2"/>
            <a:r>
              <a:rPr lang="en-US" dirty="0"/>
              <a:t>File manifest that can then be fed to the python HCA </a:t>
            </a:r>
            <a:r>
              <a:rPr lang="en-US" dirty="0" err="1"/>
              <a:t>dcp</a:t>
            </a:r>
            <a:r>
              <a:rPr lang="en-US" dirty="0"/>
              <a:t>-cli</a:t>
            </a:r>
          </a:p>
        </p:txBody>
      </p:sp>
    </p:spTree>
    <p:extLst>
      <p:ext uri="{BB962C8B-B14F-4D97-AF65-F5344CB8AC3E}">
        <p14:creationId xmlns:p14="http://schemas.microsoft.com/office/powerpoint/2010/main" val="3219501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E0D3-4377-B740-AD4A-DE9A4A0841C4}"/>
              </a:ext>
            </a:extLst>
          </p:cNvPr>
          <p:cNvSpPr>
            <a:spLocks noGrp="1"/>
          </p:cNvSpPr>
          <p:nvPr>
            <p:ph type="title"/>
          </p:nvPr>
        </p:nvSpPr>
        <p:spPr/>
        <p:txBody>
          <a:bodyPr/>
          <a:lstStyle/>
          <a:p>
            <a:r>
              <a:rPr lang="en-US" dirty="0"/>
              <a:t>Example</a:t>
            </a:r>
          </a:p>
        </p:txBody>
      </p:sp>
      <p:pic>
        <p:nvPicPr>
          <p:cNvPr id="6" name="Content Placeholder 5">
            <a:extLst>
              <a:ext uri="{FF2B5EF4-FFF2-40B4-BE49-F238E27FC236}">
                <a16:creationId xmlns:a16="http://schemas.microsoft.com/office/drawing/2014/main" id="{4C2F18D6-1158-9747-A48B-A81B1A4AB5CA}"/>
              </a:ext>
            </a:extLst>
          </p:cNvPr>
          <p:cNvPicPr>
            <a:picLocks noGrp="1" noChangeAspect="1"/>
          </p:cNvPicPr>
          <p:nvPr>
            <p:ph idx="1"/>
          </p:nvPr>
        </p:nvPicPr>
        <p:blipFill>
          <a:blip r:embed="rId2"/>
          <a:stretch>
            <a:fillRect/>
          </a:stretch>
        </p:blipFill>
        <p:spPr>
          <a:xfrm>
            <a:off x="2689494" y="640080"/>
            <a:ext cx="9403114" cy="5733287"/>
          </a:xfrm>
        </p:spPr>
      </p:pic>
    </p:spTree>
    <p:extLst>
      <p:ext uri="{BB962C8B-B14F-4D97-AF65-F5344CB8AC3E}">
        <p14:creationId xmlns:p14="http://schemas.microsoft.com/office/powerpoint/2010/main" val="156353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02BB5-EF4E-B64B-8784-AA80C8748EEC}"/>
              </a:ext>
            </a:extLst>
          </p:cNvPr>
          <p:cNvSpPr>
            <a:spLocks noGrp="1"/>
          </p:cNvSpPr>
          <p:nvPr>
            <p:ph type="title"/>
          </p:nvPr>
        </p:nvSpPr>
        <p:spPr/>
        <p:txBody>
          <a:bodyPr/>
          <a:lstStyle/>
          <a:p>
            <a:r>
              <a:rPr lang="en-US" dirty="0"/>
              <a:t>Example</a:t>
            </a:r>
          </a:p>
        </p:txBody>
      </p:sp>
      <p:pic>
        <p:nvPicPr>
          <p:cNvPr id="5" name="Content Placeholder 4">
            <a:extLst>
              <a:ext uri="{FF2B5EF4-FFF2-40B4-BE49-F238E27FC236}">
                <a16:creationId xmlns:a16="http://schemas.microsoft.com/office/drawing/2014/main" id="{B4644ACB-1911-5242-A4ED-2E94A596F81E}"/>
              </a:ext>
            </a:extLst>
          </p:cNvPr>
          <p:cNvPicPr>
            <a:picLocks noGrp="1" noChangeAspect="1"/>
          </p:cNvPicPr>
          <p:nvPr>
            <p:ph idx="1"/>
          </p:nvPr>
        </p:nvPicPr>
        <p:blipFill>
          <a:blip r:embed="rId2"/>
          <a:stretch>
            <a:fillRect/>
          </a:stretch>
        </p:blipFill>
        <p:spPr>
          <a:xfrm>
            <a:off x="2734483" y="676656"/>
            <a:ext cx="9253146" cy="5641848"/>
          </a:xfrm>
        </p:spPr>
      </p:pic>
    </p:spTree>
    <p:extLst>
      <p:ext uri="{BB962C8B-B14F-4D97-AF65-F5344CB8AC3E}">
        <p14:creationId xmlns:p14="http://schemas.microsoft.com/office/powerpoint/2010/main" val="381814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E0D3-4377-B740-AD4A-DE9A4A0841C4}"/>
              </a:ext>
            </a:extLst>
          </p:cNvPr>
          <p:cNvSpPr>
            <a:spLocks noGrp="1"/>
          </p:cNvSpPr>
          <p:nvPr>
            <p:ph type="title"/>
          </p:nvPr>
        </p:nvSpPr>
        <p:spPr/>
        <p:txBody>
          <a:bodyPr/>
          <a:lstStyle/>
          <a:p>
            <a:r>
              <a:rPr lang="en-US" dirty="0" err="1"/>
              <a:t>HCAExplorer</a:t>
            </a:r>
            <a:endParaRPr lang="en-US" dirty="0"/>
          </a:p>
        </p:txBody>
      </p:sp>
      <p:sp>
        <p:nvSpPr>
          <p:cNvPr id="3" name="Content Placeholder 2">
            <a:extLst>
              <a:ext uri="{FF2B5EF4-FFF2-40B4-BE49-F238E27FC236}">
                <a16:creationId xmlns:a16="http://schemas.microsoft.com/office/drawing/2014/main" id="{17DD820D-3862-504E-8BBF-3CAEC39BE7C5}"/>
              </a:ext>
            </a:extLst>
          </p:cNvPr>
          <p:cNvSpPr>
            <a:spLocks noGrp="1"/>
          </p:cNvSpPr>
          <p:nvPr>
            <p:ph idx="1"/>
          </p:nvPr>
        </p:nvSpPr>
        <p:spPr/>
        <p:txBody>
          <a:bodyPr/>
          <a:lstStyle/>
          <a:p>
            <a:r>
              <a:rPr lang="en-US" dirty="0"/>
              <a:t>A Bioconductor package used to interact with the Azul Backend</a:t>
            </a:r>
          </a:p>
          <a:p>
            <a:r>
              <a:rPr lang="en-US" dirty="0"/>
              <a:t>Meant to mirror the functionality of the Data Explorer</a:t>
            </a:r>
          </a:p>
          <a:p>
            <a:r>
              <a:rPr lang="en-US" dirty="0"/>
              <a:t>Provides a programmatic and GUI access using Shiny (still planned)</a:t>
            </a:r>
          </a:p>
          <a:p>
            <a:r>
              <a:rPr lang="en-US" dirty="0"/>
              <a:t>Package to be added in the Bioconductor 3.10 Release</a:t>
            </a:r>
          </a:p>
        </p:txBody>
      </p:sp>
    </p:spTree>
    <p:extLst>
      <p:ext uri="{BB962C8B-B14F-4D97-AF65-F5344CB8AC3E}">
        <p14:creationId xmlns:p14="http://schemas.microsoft.com/office/powerpoint/2010/main" val="2474193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E0D3-4377-B740-AD4A-DE9A4A0841C4}"/>
              </a:ext>
            </a:extLst>
          </p:cNvPr>
          <p:cNvSpPr>
            <a:spLocks noGrp="1"/>
          </p:cNvSpPr>
          <p:nvPr>
            <p:ph type="title"/>
          </p:nvPr>
        </p:nvSpPr>
        <p:spPr/>
        <p:txBody>
          <a:bodyPr/>
          <a:lstStyle/>
          <a:p>
            <a:r>
              <a:rPr lang="en-US" dirty="0"/>
              <a:t>Example</a:t>
            </a:r>
          </a:p>
        </p:txBody>
      </p:sp>
      <p:pic>
        <p:nvPicPr>
          <p:cNvPr id="5" name="Content Placeholder 4">
            <a:extLst>
              <a:ext uri="{FF2B5EF4-FFF2-40B4-BE49-F238E27FC236}">
                <a16:creationId xmlns:a16="http://schemas.microsoft.com/office/drawing/2014/main" id="{3B9E23D6-9171-7A4D-99BE-51073845E458}"/>
              </a:ext>
            </a:extLst>
          </p:cNvPr>
          <p:cNvPicPr>
            <a:picLocks noGrp="1" noChangeAspect="1"/>
          </p:cNvPicPr>
          <p:nvPr>
            <p:ph idx="1"/>
          </p:nvPr>
        </p:nvPicPr>
        <p:blipFill>
          <a:blip r:embed="rId2"/>
          <a:stretch>
            <a:fillRect/>
          </a:stretch>
        </p:blipFill>
        <p:spPr>
          <a:xfrm>
            <a:off x="5392473" y="863600"/>
            <a:ext cx="4267729" cy="5121275"/>
          </a:xfrm>
        </p:spPr>
      </p:pic>
    </p:spTree>
    <p:extLst>
      <p:ext uri="{BB962C8B-B14F-4D97-AF65-F5344CB8AC3E}">
        <p14:creationId xmlns:p14="http://schemas.microsoft.com/office/powerpoint/2010/main" val="1249762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E0D3-4377-B740-AD4A-DE9A4A0841C4}"/>
              </a:ext>
            </a:extLst>
          </p:cNvPr>
          <p:cNvSpPr>
            <a:spLocks noGrp="1"/>
          </p:cNvSpPr>
          <p:nvPr>
            <p:ph type="title"/>
          </p:nvPr>
        </p:nvSpPr>
        <p:spPr>
          <a:xfrm>
            <a:off x="252919" y="1123837"/>
            <a:ext cx="2947482" cy="4601183"/>
          </a:xfrm>
        </p:spPr>
        <p:txBody>
          <a:bodyPr>
            <a:normAutofit/>
          </a:bodyPr>
          <a:lstStyle/>
          <a:p>
            <a:r>
              <a:rPr lang="en-US" sz="2800" dirty="0"/>
              <a:t>The Matrix Service and the </a:t>
            </a:r>
            <a:r>
              <a:rPr lang="en-US" sz="2800" dirty="0" err="1"/>
              <a:t>HCAMatrixBrowser</a:t>
            </a:r>
            <a:endParaRPr lang="en-US" sz="2800" dirty="0"/>
          </a:p>
        </p:txBody>
      </p:sp>
      <p:sp>
        <p:nvSpPr>
          <p:cNvPr id="3" name="Content Placeholder 2">
            <a:extLst>
              <a:ext uri="{FF2B5EF4-FFF2-40B4-BE49-F238E27FC236}">
                <a16:creationId xmlns:a16="http://schemas.microsoft.com/office/drawing/2014/main" id="{17DD820D-3862-504E-8BBF-3CAEC39BE7C5}"/>
              </a:ext>
            </a:extLst>
          </p:cNvPr>
          <p:cNvSpPr>
            <a:spLocks noGrp="1"/>
          </p:cNvSpPr>
          <p:nvPr>
            <p:ph idx="1"/>
          </p:nvPr>
        </p:nvSpPr>
        <p:spPr/>
        <p:txBody>
          <a:bodyPr/>
          <a:lstStyle/>
          <a:p>
            <a:r>
              <a:rPr lang="en-US" dirty="0"/>
              <a:t>The </a:t>
            </a:r>
            <a:r>
              <a:rPr lang="en-US" dirty="0" err="1"/>
              <a:t>HCAMatrixBrowser</a:t>
            </a:r>
            <a:r>
              <a:rPr lang="en-US" dirty="0"/>
              <a:t> is a package meant to interact with the Matrix Service API</a:t>
            </a:r>
          </a:p>
          <a:p>
            <a:r>
              <a:rPr lang="en-US" dirty="0"/>
              <a:t>Marcel?</a:t>
            </a:r>
          </a:p>
        </p:txBody>
      </p:sp>
    </p:spTree>
    <p:extLst>
      <p:ext uri="{BB962C8B-B14F-4D97-AF65-F5344CB8AC3E}">
        <p14:creationId xmlns:p14="http://schemas.microsoft.com/office/powerpoint/2010/main" val="382744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6814-258A-C14F-A351-0B42C95B4BF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99879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E0D3-4377-B740-AD4A-DE9A4A0841C4}"/>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7DD820D-3862-504E-8BBF-3CAEC39BE7C5}"/>
              </a:ext>
            </a:extLst>
          </p:cNvPr>
          <p:cNvSpPr>
            <a:spLocks noGrp="1"/>
          </p:cNvSpPr>
          <p:nvPr>
            <p:ph idx="1"/>
          </p:nvPr>
        </p:nvSpPr>
        <p:spPr/>
        <p:txBody>
          <a:bodyPr/>
          <a:lstStyle/>
          <a:p>
            <a:r>
              <a:rPr lang="en-US" dirty="0"/>
              <a:t>Overview of the HCA data life cycle</a:t>
            </a:r>
          </a:p>
          <a:p>
            <a:r>
              <a:rPr lang="en-US" dirty="0"/>
              <a:t>Accessing data through the HCA DCP DSS API</a:t>
            </a:r>
          </a:p>
          <a:p>
            <a:pPr lvl="1"/>
            <a:r>
              <a:rPr lang="en-US" dirty="0"/>
              <a:t>The python </a:t>
            </a:r>
            <a:r>
              <a:rPr lang="en-US" dirty="0" err="1"/>
              <a:t>dcp</a:t>
            </a:r>
            <a:r>
              <a:rPr lang="en-US" dirty="0"/>
              <a:t>-cli </a:t>
            </a:r>
          </a:p>
          <a:p>
            <a:pPr lvl="1"/>
            <a:r>
              <a:rPr lang="en-US" dirty="0"/>
              <a:t>The Bioconductor </a:t>
            </a:r>
            <a:r>
              <a:rPr lang="en-US" dirty="0" err="1"/>
              <a:t>HCABrowser</a:t>
            </a:r>
            <a:r>
              <a:rPr lang="en-US" dirty="0"/>
              <a:t> Package</a:t>
            </a:r>
          </a:p>
          <a:p>
            <a:pPr lvl="1"/>
            <a:endParaRPr lang="en-US" dirty="0"/>
          </a:p>
          <a:p>
            <a:r>
              <a:rPr lang="en-US" dirty="0"/>
              <a:t>Accessing data through the Digested HCA DCP (Azul)</a:t>
            </a:r>
          </a:p>
          <a:p>
            <a:pPr lvl="1"/>
            <a:r>
              <a:rPr lang="en-US" dirty="0"/>
              <a:t>The data explorer UI</a:t>
            </a:r>
          </a:p>
          <a:p>
            <a:pPr lvl="1"/>
            <a:r>
              <a:rPr lang="en-US" dirty="0"/>
              <a:t>The Bioconductor </a:t>
            </a:r>
            <a:r>
              <a:rPr lang="en-US" dirty="0" err="1"/>
              <a:t>HCAExplorer</a:t>
            </a:r>
            <a:r>
              <a:rPr lang="en-US" dirty="0"/>
              <a:t> Package</a:t>
            </a:r>
          </a:p>
          <a:p>
            <a:pPr lvl="1"/>
            <a:endParaRPr lang="en-US" dirty="0"/>
          </a:p>
          <a:p>
            <a:r>
              <a:rPr lang="en-US" dirty="0"/>
              <a:t>Accessing data through the Matrix Service</a:t>
            </a:r>
          </a:p>
          <a:p>
            <a:pPr lvl="1"/>
            <a:endParaRPr lang="en-US" dirty="0"/>
          </a:p>
        </p:txBody>
      </p:sp>
    </p:spTree>
    <p:extLst>
      <p:ext uri="{BB962C8B-B14F-4D97-AF65-F5344CB8AC3E}">
        <p14:creationId xmlns:p14="http://schemas.microsoft.com/office/powerpoint/2010/main" val="106973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3401F-C204-1049-BB1B-65540E7B65F8}"/>
              </a:ext>
            </a:extLst>
          </p:cNvPr>
          <p:cNvSpPr>
            <a:spLocks noGrp="1"/>
          </p:cNvSpPr>
          <p:nvPr>
            <p:ph type="title"/>
          </p:nvPr>
        </p:nvSpPr>
        <p:spPr/>
        <p:txBody>
          <a:bodyPr/>
          <a:lstStyle/>
          <a:p>
            <a:r>
              <a:rPr lang="en-US" dirty="0"/>
              <a:t>An overview of the HCA data life cycle</a:t>
            </a:r>
          </a:p>
        </p:txBody>
      </p:sp>
      <p:pic>
        <p:nvPicPr>
          <p:cNvPr id="9" name="Content Placeholder 8">
            <a:extLst>
              <a:ext uri="{FF2B5EF4-FFF2-40B4-BE49-F238E27FC236}">
                <a16:creationId xmlns:a16="http://schemas.microsoft.com/office/drawing/2014/main" id="{A6FCAC0E-A1FC-3A4D-9321-D0FF8DFB2E49}"/>
              </a:ext>
            </a:extLst>
          </p:cNvPr>
          <p:cNvPicPr>
            <a:picLocks noGrp="1" noChangeAspect="1"/>
          </p:cNvPicPr>
          <p:nvPr>
            <p:ph idx="1"/>
          </p:nvPr>
        </p:nvPicPr>
        <p:blipFill>
          <a:blip r:embed="rId3"/>
          <a:stretch>
            <a:fillRect/>
          </a:stretch>
        </p:blipFill>
        <p:spPr>
          <a:xfrm>
            <a:off x="5313298" y="863600"/>
            <a:ext cx="4426079" cy="5121275"/>
          </a:xfrm>
        </p:spPr>
      </p:pic>
      <p:sp>
        <p:nvSpPr>
          <p:cNvPr id="10" name="TextBox 9">
            <a:extLst>
              <a:ext uri="{FF2B5EF4-FFF2-40B4-BE49-F238E27FC236}">
                <a16:creationId xmlns:a16="http://schemas.microsoft.com/office/drawing/2014/main" id="{1A970968-9369-DA46-85F5-0AF9BAC3366F}"/>
              </a:ext>
            </a:extLst>
          </p:cNvPr>
          <p:cNvSpPr txBox="1"/>
          <p:nvPr/>
        </p:nvSpPr>
        <p:spPr>
          <a:xfrm>
            <a:off x="3721608" y="6208776"/>
            <a:ext cx="7327647" cy="369332"/>
          </a:xfrm>
          <a:prstGeom prst="rect">
            <a:avLst/>
          </a:prstGeom>
          <a:noFill/>
        </p:spPr>
        <p:txBody>
          <a:bodyPr wrap="none" rtlCol="0">
            <a:spAutoFit/>
          </a:bodyPr>
          <a:lstStyle/>
          <a:p>
            <a:r>
              <a:rPr lang="en-US" dirty="0">
                <a:hlinkClick r:id="rId4"/>
              </a:rPr>
              <a:t>https://</a:t>
            </a:r>
            <a:r>
              <a:rPr lang="en-US" dirty="0" err="1">
                <a:hlinkClick r:id="rId4"/>
              </a:rPr>
              <a:t>staging.data.humancellatlas.org</a:t>
            </a:r>
            <a:r>
              <a:rPr lang="en-US" dirty="0">
                <a:hlinkClick r:id="rId4"/>
              </a:rPr>
              <a:t>/guides/</a:t>
            </a:r>
            <a:r>
              <a:rPr lang="en-US" dirty="0" err="1">
                <a:hlinkClick r:id="rId4"/>
              </a:rPr>
              <a:t>data-lifecycle#introduction</a:t>
            </a:r>
            <a:endParaRPr lang="en-US" dirty="0"/>
          </a:p>
        </p:txBody>
      </p:sp>
    </p:spTree>
    <p:extLst>
      <p:ext uri="{BB962C8B-B14F-4D97-AF65-F5344CB8AC3E}">
        <p14:creationId xmlns:p14="http://schemas.microsoft.com/office/powerpoint/2010/main" val="4029445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E0D3-4377-B740-AD4A-DE9A4A0841C4}"/>
              </a:ext>
            </a:extLst>
          </p:cNvPr>
          <p:cNvSpPr>
            <a:spLocks noGrp="1"/>
          </p:cNvSpPr>
          <p:nvPr>
            <p:ph type="title"/>
          </p:nvPr>
        </p:nvSpPr>
        <p:spPr/>
        <p:txBody>
          <a:bodyPr/>
          <a:lstStyle/>
          <a:p>
            <a:r>
              <a:rPr lang="en-US" dirty="0"/>
              <a:t>The HCA Data Coordination Platform Data Storage System (HCA DCP DSS) API</a:t>
            </a:r>
          </a:p>
        </p:txBody>
      </p:sp>
      <p:sp>
        <p:nvSpPr>
          <p:cNvPr id="3" name="Content Placeholder 2">
            <a:extLst>
              <a:ext uri="{FF2B5EF4-FFF2-40B4-BE49-F238E27FC236}">
                <a16:creationId xmlns:a16="http://schemas.microsoft.com/office/drawing/2014/main" id="{17DD820D-3862-504E-8BBF-3CAEC39BE7C5}"/>
              </a:ext>
            </a:extLst>
          </p:cNvPr>
          <p:cNvSpPr>
            <a:spLocks noGrp="1"/>
          </p:cNvSpPr>
          <p:nvPr>
            <p:ph idx="1"/>
          </p:nvPr>
        </p:nvSpPr>
        <p:spPr/>
        <p:txBody>
          <a:bodyPr/>
          <a:lstStyle/>
          <a:p>
            <a:r>
              <a:rPr lang="en-US" dirty="0">
                <a:hlinkClick r:id="rId2"/>
              </a:rPr>
              <a:t>https://dss.data.humancellatlas.org/</a:t>
            </a:r>
            <a:endParaRPr lang="en-US" dirty="0"/>
          </a:p>
          <a:p>
            <a:r>
              <a:rPr lang="en-US" dirty="0"/>
              <a:t>A data storage system designed for hosting and large datasets hosted on Amazon S3 and Google Storage.</a:t>
            </a:r>
          </a:p>
          <a:p>
            <a:r>
              <a:rPr lang="en-US" dirty="0"/>
              <a:t>Provides an API to interact with data: </a:t>
            </a:r>
            <a:r>
              <a:rPr lang="en-US" dirty="0">
                <a:hlinkClick r:id="rId3"/>
              </a:rPr>
              <a:t>https://</a:t>
            </a:r>
            <a:r>
              <a:rPr lang="en-US" dirty="0" err="1">
                <a:hlinkClick r:id="rId3"/>
              </a:rPr>
              <a:t>dss.data.humancellatlas.org</a:t>
            </a:r>
            <a:r>
              <a:rPr lang="en-US" dirty="0">
                <a:hlinkClick r:id="rId3"/>
              </a:rPr>
              <a:t>/v1/</a:t>
            </a:r>
            <a:r>
              <a:rPr lang="en-US" dirty="0" err="1">
                <a:hlinkClick r:id="rId3"/>
              </a:rPr>
              <a:t>swagger.json</a:t>
            </a:r>
            <a:endParaRPr lang="en-US" dirty="0"/>
          </a:p>
          <a:p>
            <a:r>
              <a:rPr lang="en-US" dirty="0"/>
              <a:t>Defined by a schema: </a:t>
            </a:r>
            <a:r>
              <a:rPr lang="en-US" dirty="0">
                <a:hlinkClick r:id="rId4"/>
              </a:rPr>
              <a:t>https://schema.humancellatlas.org/a</a:t>
            </a:r>
            <a:endParaRPr lang="en-US" dirty="0"/>
          </a:p>
          <a:p>
            <a:r>
              <a:rPr lang="en-US" dirty="0"/>
              <a:t>Certain activities require authorization.</a:t>
            </a:r>
          </a:p>
        </p:txBody>
      </p:sp>
    </p:spTree>
    <p:extLst>
      <p:ext uri="{BB962C8B-B14F-4D97-AF65-F5344CB8AC3E}">
        <p14:creationId xmlns:p14="http://schemas.microsoft.com/office/powerpoint/2010/main" val="152351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E0D3-4377-B740-AD4A-DE9A4A0841C4}"/>
              </a:ext>
            </a:extLst>
          </p:cNvPr>
          <p:cNvSpPr>
            <a:spLocks noGrp="1"/>
          </p:cNvSpPr>
          <p:nvPr>
            <p:ph type="title"/>
          </p:nvPr>
        </p:nvSpPr>
        <p:spPr/>
        <p:txBody>
          <a:bodyPr/>
          <a:lstStyle/>
          <a:p>
            <a:r>
              <a:rPr lang="en-US" dirty="0"/>
              <a:t>What’s on the HCA DCP</a:t>
            </a:r>
          </a:p>
        </p:txBody>
      </p:sp>
      <p:sp>
        <p:nvSpPr>
          <p:cNvPr id="3" name="Content Placeholder 2">
            <a:extLst>
              <a:ext uri="{FF2B5EF4-FFF2-40B4-BE49-F238E27FC236}">
                <a16:creationId xmlns:a16="http://schemas.microsoft.com/office/drawing/2014/main" id="{17DD820D-3862-504E-8BBF-3CAEC39BE7C5}"/>
              </a:ext>
            </a:extLst>
          </p:cNvPr>
          <p:cNvSpPr>
            <a:spLocks noGrp="1"/>
          </p:cNvSpPr>
          <p:nvPr>
            <p:ph idx="1"/>
          </p:nvPr>
        </p:nvSpPr>
        <p:spPr/>
        <p:txBody>
          <a:bodyPr/>
          <a:lstStyle/>
          <a:p>
            <a:r>
              <a:rPr lang="en-US" dirty="0"/>
              <a:t>The DCP contains users submitted data.</a:t>
            </a:r>
          </a:p>
          <a:p>
            <a:r>
              <a:rPr lang="en-US"/>
              <a:t>Four objects </a:t>
            </a:r>
            <a:r>
              <a:rPr lang="en-US" dirty="0"/>
              <a:t>to act on</a:t>
            </a:r>
          </a:p>
          <a:p>
            <a:r>
              <a:rPr lang="en-US" dirty="0"/>
              <a:t>The core unit in the DCP is a </a:t>
            </a:r>
            <a:r>
              <a:rPr lang="en-US" dirty="0">
                <a:solidFill>
                  <a:schemeClr val="accent3">
                    <a:lumMod val="75000"/>
                  </a:schemeClr>
                </a:solidFill>
              </a:rPr>
              <a:t>bundle</a:t>
            </a:r>
            <a:r>
              <a:rPr lang="en-US" dirty="0">
                <a:solidFill>
                  <a:schemeClr val="tx1"/>
                </a:solidFill>
              </a:rPr>
              <a:t>: </a:t>
            </a:r>
          </a:p>
          <a:p>
            <a:pPr lvl="1"/>
            <a:r>
              <a:rPr lang="en-US" dirty="0">
                <a:solidFill>
                  <a:schemeClr val="tx1"/>
                </a:solidFill>
              </a:rPr>
              <a:t>Defined with a </a:t>
            </a:r>
            <a:r>
              <a:rPr lang="en-US" dirty="0" err="1">
                <a:solidFill>
                  <a:schemeClr val="accent3">
                    <a:lumMod val="60000"/>
                    <a:lumOff val="40000"/>
                  </a:schemeClr>
                </a:solidFill>
              </a:rPr>
              <a:t>uuid</a:t>
            </a:r>
            <a:r>
              <a:rPr lang="en-US" dirty="0">
                <a:solidFill>
                  <a:schemeClr val="tx1"/>
                </a:solidFill>
              </a:rPr>
              <a:t> (string) and a </a:t>
            </a:r>
            <a:r>
              <a:rPr lang="en-US" dirty="0">
                <a:solidFill>
                  <a:schemeClr val="accent1">
                    <a:lumMod val="75000"/>
                  </a:schemeClr>
                </a:solidFill>
              </a:rPr>
              <a:t>version</a:t>
            </a:r>
            <a:r>
              <a:rPr lang="en-US" dirty="0">
                <a:solidFill>
                  <a:schemeClr val="tx1"/>
                </a:solidFill>
              </a:rPr>
              <a:t> (string):</a:t>
            </a:r>
          </a:p>
          <a:p>
            <a:pPr lvl="2"/>
            <a:r>
              <a:rPr lang="en-US" sz="1400" dirty="0">
                <a:solidFill>
                  <a:schemeClr val="tx1"/>
                </a:solidFill>
              </a:rPr>
              <a:t>e.g. </a:t>
            </a:r>
            <a:r>
              <a:rPr lang="en-US" sz="1400" dirty="0">
                <a:solidFill>
                  <a:schemeClr val="accent3">
                    <a:lumMod val="60000"/>
                    <a:lumOff val="40000"/>
                  </a:schemeClr>
                </a:solidFill>
              </a:rPr>
              <a:t>ffffba2d-30da-4593-9008-8b3528ee94f1</a:t>
            </a:r>
            <a:r>
              <a:rPr lang="en-US" sz="1400" dirty="0">
                <a:solidFill>
                  <a:schemeClr val="tx1"/>
                </a:solidFill>
              </a:rPr>
              <a:t>.</a:t>
            </a:r>
            <a:r>
              <a:rPr lang="en-US" sz="1400" dirty="0">
                <a:solidFill>
                  <a:schemeClr val="accent1">
                    <a:lumMod val="75000"/>
                  </a:schemeClr>
                </a:solidFill>
              </a:rPr>
              <a:t>2019-08-01T200147.309074Z</a:t>
            </a:r>
          </a:p>
          <a:p>
            <a:pPr lvl="1"/>
            <a:r>
              <a:rPr lang="en-US" dirty="0">
                <a:solidFill>
                  <a:schemeClr val="tx1"/>
                </a:solidFill>
              </a:rPr>
              <a:t>Contains information relevant to a single experiment</a:t>
            </a:r>
          </a:p>
          <a:p>
            <a:pPr lvl="2"/>
            <a:r>
              <a:rPr lang="en-US" dirty="0">
                <a:solidFill>
                  <a:schemeClr val="tx1"/>
                </a:solidFill>
              </a:rPr>
              <a:t>Metadata</a:t>
            </a:r>
          </a:p>
          <a:p>
            <a:pPr lvl="2"/>
            <a:r>
              <a:rPr lang="en-US" dirty="0">
                <a:solidFill>
                  <a:schemeClr val="tx1"/>
                </a:solidFill>
              </a:rPr>
              <a:t>Schema data</a:t>
            </a:r>
          </a:p>
          <a:p>
            <a:pPr lvl="2"/>
            <a:r>
              <a:rPr lang="en-US" dirty="0">
                <a:solidFill>
                  <a:schemeClr val="tx1"/>
                </a:solidFill>
              </a:rPr>
              <a:t>Experimental data (bam, </a:t>
            </a:r>
            <a:r>
              <a:rPr lang="en-US" dirty="0" err="1">
                <a:solidFill>
                  <a:schemeClr val="tx1"/>
                </a:solidFill>
              </a:rPr>
              <a:t>fasta</a:t>
            </a:r>
            <a:r>
              <a:rPr lang="en-US" dirty="0">
                <a:solidFill>
                  <a:schemeClr val="tx1"/>
                </a:solidFill>
              </a:rPr>
              <a:t>, etc.)</a:t>
            </a:r>
          </a:p>
          <a:p>
            <a:r>
              <a:rPr lang="en-US" dirty="0">
                <a:solidFill>
                  <a:schemeClr val="accent3">
                    <a:lumMod val="75000"/>
                  </a:schemeClr>
                </a:solidFill>
              </a:rPr>
              <a:t>Bundles</a:t>
            </a:r>
            <a:r>
              <a:rPr lang="en-US" dirty="0">
                <a:solidFill>
                  <a:schemeClr val="tx1"/>
                </a:solidFill>
              </a:rPr>
              <a:t> contains </a:t>
            </a:r>
            <a:r>
              <a:rPr lang="en-US" dirty="0">
                <a:solidFill>
                  <a:schemeClr val="accent4">
                    <a:lumMod val="75000"/>
                  </a:schemeClr>
                </a:solidFill>
              </a:rPr>
              <a:t>files</a:t>
            </a:r>
            <a:r>
              <a:rPr lang="en-US" dirty="0">
                <a:solidFill>
                  <a:schemeClr val="tx1"/>
                </a:solidFill>
              </a:rPr>
              <a:t>:</a:t>
            </a:r>
          </a:p>
          <a:p>
            <a:pPr lvl="1"/>
            <a:r>
              <a:rPr lang="en-US" dirty="0">
                <a:solidFill>
                  <a:schemeClr val="tx2"/>
                </a:solidFill>
              </a:rPr>
              <a:t>Defined with a </a:t>
            </a:r>
            <a:r>
              <a:rPr lang="en-US" dirty="0">
                <a:solidFill>
                  <a:schemeClr val="accent6">
                    <a:lumMod val="60000"/>
                    <a:lumOff val="40000"/>
                  </a:schemeClr>
                </a:solidFill>
              </a:rPr>
              <a:t>name</a:t>
            </a:r>
            <a:r>
              <a:rPr lang="en-US" dirty="0">
                <a:solidFill>
                  <a:schemeClr val="tx2"/>
                </a:solidFill>
              </a:rPr>
              <a:t> (string), a </a:t>
            </a:r>
            <a:r>
              <a:rPr lang="en-US" dirty="0" err="1">
                <a:solidFill>
                  <a:schemeClr val="accent3">
                    <a:lumMod val="60000"/>
                    <a:lumOff val="40000"/>
                  </a:schemeClr>
                </a:solidFill>
              </a:rPr>
              <a:t>uuid</a:t>
            </a:r>
            <a:r>
              <a:rPr lang="en-US" dirty="0">
                <a:solidFill>
                  <a:schemeClr val="tx2"/>
                </a:solidFill>
              </a:rPr>
              <a:t> (string), and a </a:t>
            </a:r>
            <a:r>
              <a:rPr lang="en-US" dirty="0">
                <a:solidFill>
                  <a:schemeClr val="accent5">
                    <a:lumMod val="75000"/>
                  </a:schemeClr>
                </a:solidFill>
              </a:rPr>
              <a:t>version</a:t>
            </a:r>
            <a:r>
              <a:rPr lang="en-US" dirty="0">
                <a:solidFill>
                  <a:schemeClr val="tx2"/>
                </a:solidFill>
              </a:rPr>
              <a:t>(string):</a:t>
            </a:r>
          </a:p>
          <a:p>
            <a:pPr lvl="2"/>
            <a:r>
              <a:rPr lang="en-US" dirty="0">
                <a:solidFill>
                  <a:schemeClr val="tx2"/>
                </a:solidFill>
              </a:rPr>
              <a:t>e.g. </a:t>
            </a:r>
            <a:r>
              <a:rPr lang="en-US" dirty="0" err="1">
                <a:solidFill>
                  <a:schemeClr val="accent6">
                    <a:lumMod val="60000"/>
                    <a:lumOff val="40000"/>
                  </a:schemeClr>
                </a:solidFill>
              </a:rPr>
              <a:t>cell_suspension.json</a:t>
            </a:r>
            <a:endParaRPr lang="en-US" dirty="0">
              <a:solidFill>
                <a:schemeClr val="accent6">
                  <a:lumMod val="60000"/>
                  <a:lumOff val="40000"/>
                </a:schemeClr>
              </a:solidFill>
            </a:endParaRPr>
          </a:p>
          <a:p>
            <a:pPr lvl="2"/>
            <a:r>
              <a:rPr lang="en-US" dirty="0">
                <a:solidFill>
                  <a:schemeClr val="tx2"/>
                </a:solidFill>
              </a:rPr>
              <a:t>e.g. </a:t>
            </a:r>
            <a:r>
              <a:rPr lang="en-US" dirty="0">
                <a:solidFill>
                  <a:schemeClr val="accent3">
                    <a:lumMod val="60000"/>
                    <a:lumOff val="40000"/>
                  </a:schemeClr>
                </a:solidFill>
              </a:rPr>
              <a:t>ba96ea2d-c7e2-4c47-9561-418a849f93d0</a:t>
            </a:r>
          </a:p>
        </p:txBody>
      </p:sp>
    </p:spTree>
    <p:extLst>
      <p:ext uri="{BB962C8B-B14F-4D97-AF65-F5344CB8AC3E}">
        <p14:creationId xmlns:p14="http://schemas.microsoft.com/office/powerpoint/2010/main" val="118077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EB71-311B-2A43-A3B9-9BC845598381}"/>
              </a:ext>
            </a:extLst>
          </p:cNvPr>
          <p:cNvSpPr>
            <a:spLocks noGrp="1"/>
          </p:cNvSpPr>
          <p:nvPr>
            <p:ph type="title"/>
          </p:nvPr>
        </p:nvSpPr>
        <p:spPr/>
        <p:txBody>
          <a:bodyPr/>
          <a:lstStyle/>
          <a:p>
            <a:r>
              <a:rPr lang="en-US" dirty="0"/>
              <a:t>What’s on the HCA DCP (cont.)</a:t>
            </a:r>
          </a:p>
        </p:txBody>
      </p:sp>
      <p:sp>
        <p:nvSpPr>
          <p:cNvPr id="3" name="Content Placeholder 2">
            <a:extLst>
              <a:ext uri="{FF2B5EF4-FFF2-40B4-BE49-F238E27FC236}">
                <a16:creationId xmlns:a16="http://schemas.microsoft.com/office/drawing/2014/main" id="{1A0885A7-302D-E54C-A937-74969B47CF04}"/>
              </a:ext>
            </a:extLst>
          </p:cNvPr>
          <p:cNvSpPr>
            <a:spLocks noGrp="1"/>
          </p:cNvSpPr>
          <p:nvPr>
            <p:ph idx="1"/>
          </p:nvPr>
        </p:nvSpPr>
        <p:spPr/>
        <p:txBody>
          <a:bodyPr/>
          <a:lstStyle/>
          <a:p>
            <a:r>
              <a:rPr lang="en-US" dirty="0"/>
              <a:t>Collections are links to files, bundles, and other collections:</a:t>
            </a:r>
          </a:p>
          <a:p>
            <a:pPr lvl="1"/>
            <a:r>
              <a:rPr lang="en-US" dirty="0"/>
              <a:t>Contains a </a:t>
            </a:r>
            <a:r>
              <a:rPr lang="en-US" dirty="0" err="1"/>
              <a:t>CollectionItem</a:t>
            </a:r>
            <a:r>
              <a:rPr lang="en-US" b="1" dirty="0"/>
              <a:t> </a:t>
            </a:r>
            <a:r>
              <a:rPr lang="en-US" dirty="0"/>
              <a:t>identified with:</a:t>
            </a:r>
          </a:p>
          <a:p>
            <a:pPr lvl="2"/>
            <a:r>
              <a:rPr lang="en-US" dirty="0"/>
              <a:t>Type (file, bundle, or collection)</a:t>
            </a:r>
          </a:p>
          <a:p>
            <a:pPr lvl="2"/>
            <a:r>
              <a:rPr lang="en-US" dirty="0"/>
              <a:t>A </a:t>
            </a:r>
            <a:r>
              <a:rPr lang="en-US" dirty="0" err="1">
                <a:solidFill>
                  <a:schemeClr val="accent3">
                    <a:lumMod val="60000"/>
                    <a:lumOff val="40000"/>
                  </a:schemeClr>
                </a:solidFill>
              </a:rPr>
              <a:t>uuid</a:t>
            </a:r>
            <a:endParaRPr lang="en-US" dirty="0">
              <a:solidFill>
                <a:schemeClr val="accent3">
                  <a:lumMod val="60000"/>
                  <a:lumOff val="40000"/>
                </a:schemeClr>
              </a:solidFill>
            </a:endParaRPr>
          </a:p>
          <a:p>
            <a:pPr lvl="2"/>
            <a:r>
              <a:rPr lang="en-US" dirty="0"/>
              <a:t>A </a:t>
            </a:r>
            <a:r>
              <a:rPr lang="en-US" dirty="0">
                <a:solidFill>
                  <a:schemeClr val="accent5">
                    <a:lumMod val="75000"/>
                  </a:schemeClr>
                </a:solidFill>
              </a:rPr>
              <a:t>version</a:t>
            </a:r>
          </a:p>
          <a:p>
            <a:pPr lvl="1"/>
            <a:r>
              <a:rPr lang="en-US" dirty="0"/>
              <a:t>A description (string)</a:t>
            </a:r>
          </a:p>
          <a:p>
            <a:pPr lvl="1"/>
            <a:r>
              <a:rPr lang="en-US" dirty="0"/>
              <a:t>Details of supplementary json information (json)</a:t>
            </a:r>
          </a:p>
          <a:p>
            <a:pPr lvl="1"/>
            <a:r>
              <a:rPr lang="en-US" dirty="0"/>
              <a:t>A name identifying the collection (string)</a:t>
            </a:r>
          </a:p>
          <a:p>
            <a:r>
              <a:rPr lang="en-US" dirty="0"/>
              <a:t>Subscriptions support webhook subscriptions for activities like bundle creation, deletion, and updating.</a:t>
            </a:r>
          </a:p>
        </p:txBody>
      </p:sp>
    </p:spTree>
    <p:extLst>
      <p:ext uri="{BB962C8B-B14F-4D97-AF65-F5344CB8AC3E}">
        <p14:creationId xmlns:p14="http://schemas.microsoft.com/office/powerpoint/2010/main" val="384220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E0D3-4377-B740-AD4A-DE9A4A0841C4}"/>
              </a:ext>
            </a:extLst>
          </p:cNvPr>
          <p:cNvSpPr>
            <a:spLocks noGrp="1"/>
          </p:cNvSpPr>
          <p:nvPr>
            <p:ph type="title"/>
          </p:nvPr>
        </p:nvSpPr>
        <p:spPr/>
        <p:txBody>
          <a:bodyPr/>
          <a:lstStyle/>
          <a:p>
            <a:r>
              <a:rPr lang="en-US" dirty="0"/>
              <a:t>The </a:t>
            </a:r>
            <a:r>
              <a:rPr lang="en-US" dirty="0" err="1"/>
              <a:t>dcp</a:t>
            </a:r>
            <a:r>
              <a:rPr lang="en-US" dirty="0"/>
              <a:t>-cli</a:t>
            </a:r>
          </a:p>
        </p:txBody>
      </p:sp>
      <p:sp>
        <p:nvSpPr>
          <p:cNvPr id="3" name="Content Placeholder 2">
            <a:extLst>
              <a:ext uri="{FF2B5EF4-FFF2-40B4-BE49-F238E27FC236}">
                <a16:creationId xmlns:a16="http://schemas.microsoft.com/office/drawing/2014/main" id="{17DD820D-3862-504E-8BBF-3CAEC39BE7C5}"/>
              </a:ext>
            </a:extLst>
          </p:cNvPr>
          <p:cNvSpPr>
            <a:spLocks noGrp="1"/>
          </p:cNvSpPr>
          <p:nvPr>
            <p:ph idx="1"/>
          </p:nvPr>
        </p:nvSpPr>
        <p:spPr/>
        <p:txBody>
          <a:bodyPr/>
          <a:lstStyle/>
          <a:p>
            <a:r>
              <a:rPr lang="en-US" dirty="0"/>
              <a:t>A python library and command line interface used to interact with the HCA DCP DSS’s API</a:t>
            </a:r>
          </a:p>
          <a:p>
            <a:r>
              <a:rPr lang="en-US" dirty="0"/>
              <a:t>Currently the primary way of interacting with the API</a:t>
            </a:r>
          </a:p>
        </p:txBody>
      </p:sp>
    </p:spTree>
    <p:extLst>
      <p:ext uri="{BB962C8B-B14F-4D97-AF65-F5344CB8AC3E}">
        <p14:creationId xmlns:p14="http://schemas.microsoft.com/office/powerpoint/2010/main" val="241677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44DAE-EF96-2544-9BAA-D032C641CE52}"/>
              </a:ext>
            </a:extLst>
          </p:cNvPr>
          <p:cNvSpPr>
            <a:spLocks noGrp="1"/>
          </p:cNvSpPr>
          <p:nvPr>
            <p:ph type="title"/>
          </p:nvPr>
        </p:nvSpPr>
        <p:spPr/>
        <p:txBody>
          <a:bodyPr/>
          <a:lstStyle/>
          <a:p>
            <a:r>
              <a:rPr lang="en-US" dirty="0"/>
              <a:t>Example</a:t>
            </a:r>
          </a:p>
        </p:txBody>
      </p:sp>
      <p:pic>
        <p:nvPicPr>
          <p:cNvPr id="5" name="Content Placeholder 4">
            <a:extLst>
              <a:ext uri="{FF2B5EF4-FFF2-40B4-BE49-F238E27FC236}">
                <a16:creationId xmlns:a16="http://schemas.microsoft.com/office/drawing/2014/main" id="{964F7D02-C7C2-5947-BCFA-F29C03F0E839}"/>
              </a:ext>
            </a:extLst>
          </p:cNvPr>
          <p:cNvPicPr>
            <a:picLocks noGrp="1" noChangeAspect="1"/>
          </p:cNvPicPr>
          <p:nvPr>
            <p:ph idx="1"/>
          </p:nvPr>
        </p:nvPicPr>
        <p:blipFill>
          <a:blip r:embed="rId2"/>
          <a:stretch>
            <a:fillRect/>
          </a:stretch>
        </p:blipFill>
        <p:spPr>
          <a:xfrm>
            <a:off x="3868738" y="1263933"/>
            <a:ext cx="7315200" cy="4320609"/>
          </a:xfrm>
        </p:spPr>
      </p:pic>
    </p:spTree>
    <p:extLst>
      <p:ext uri="{BB962C8B-B14F-4D97-AF65-F5344CB8AC3E}">
        <p14:creationId xmlns:p14="http://schemas.microsoft.com/office/powerpoint/2010/main" val="2230510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1E0D3-4377-B740-AD4A-DE9A4A0841C4}"/>
              </a:ext>
            </a:extLst>
          </p:cNvPr>
          <p:cNvSpPr>
            <a:spLocks noGrp="1"/>
          </p:cNvSpPr>
          <p:nvPr>
            <p:ph type="title"/>
          </p:nvPr>
        </p:nvSpPr>
        <p:spPr/>
        <p:txBody>
          <a:bodyPr/>
          <a:lstStyle/>
          <a:p>
            <a:r>
              <a:rPr lang="en-US" dirty="0" err="1"/>
              <a:t>HCABrowser</a:t>
            </a:r>
            <a:endParaRPr lang="en-US" dirty="0"/>
          </a:p>
        </p:txBody>
      </p:sp>
      <p:sp>
        <p:nvSpPr>
          <p:cNvPr id="3" name="Content Placeholder 2">
            <a:extLst>
              <a:ext uri="{FF2B5EF4-FFF2-40B4-BE49-F238E27FC236}">
                <a16:creationId xmlns:a16="http://schemas.microsoft.com/office/drawing/2014/main" id="{17DD820D-3862-504E-8BBF-3CAEC39BE7C5}"/>
              </a:ext>
            </a:extLst>
          </p:cNvPr>
          <p:cNvSpPr>
            <a:spLocks noGrp="1"/>
          </p:cNvSpPr>
          <p:nvPr>
            <p:ph idx="1"/>
          </p:nvPr>
        </p:nvSpPr>
        <p:spPr/>
        <p:txBody>
          <a:bodyPr/>
          <a:lstStyle/>
          <a:p>
            <a:r>
              <a:rPr lang="en-US" dirty="0"/>
              <a:t>A Bioconductor Package used to interact with HCA DCP DSS’s API</a:t>
            </a:r>
          </a:p>
          <a:p>
            <a:r>
              <a:rPr lang="en-US" dirty="0"/>
              <a:t>Meant to mirror the functionality of the </a:t>
            </a:r>
            <a:r>
              <a:rPr lang="en-US" dirty="0" err="1"/>
              <a:t>dcp</a:t>
            </a:r>
            <a:r>
              <a:rPr lang="en-US" dirty="0"/>
              <a:t>-cli</a:t>
            </a:r>
          </a:p>
          <a:p>
            <a:r>
              <a:rPr lang="en-US" dirty="0"/>
              <a:t>Utilizes `</a:t>
            </a:r>
            <a:r>
              <a:rPr lang="en-US" dirty="0" err="1"/>
              <a:t>rapiclient</a:t>
            </a:r>
            <a:r>
              <a:rPr lang="en-US" dirty="0"/>
              <a:t>` to facilitate access to the API</a:t>
            </a:r>
          </a:p>
          <a:p>
            <a:r>
              <a:rPr lang="en-US" dirty="0"/>
              <a:t>Improvements planned for the  Bioconductor 3.10 release</a:t>
            </a:r>
          </a:p>
          <a:p>
            <a:endParaRPr lang="en-US" dirty="0"/>
          </a:p>
        </p:txBody>
      </p:sp>
    </p:spTree>
    <p:extLst>
      <p:ext uri="{BB962C8B-B14F-4D97-AF65-F5344CB8AC3E}">
        <p14:creationId xmlns:p14="http://schemas.microsoft.com/office/powerpoint/2010/main" val="122109262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2927</TotalTime>
  <Words>776</Words>
  <Application>Microsoft Macintosh PowerPoint</Application>
  <PresentationFormat>Widescreen</PresentationFormat>
  <Paragraphs>92</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Corbel</vt:lpstr>
      <vt:lpstr>Wingdings 2</vt:lpstr>
      <vt:lpstr>Frame</vt:lpstr>
      <vt:lpstr>HCA Data Access</vt:lpstr>
      <vt:lpstr>Overview</vt:lpstr>
      <vt:lpstr>An overview of the HCA data life cycle</vt:lpstr>
      <vt:lpstr>The HCA Data Coordination Platform Data Storage System (HCA DCP DSS) API</vt:lpstr>
      <vt:lpstr>What’s on the HCA DCP</vt:lpstr>
      <vt:lpstr>What’s on the HCA DCP (cont.)</vt:lpstr>
      <vt:lpstr>The dcp-cli</vt:lpstr>
      <vt:lpstr>Example</vt:lpstr>
      <vt:lpstr>HCABrowser</vt:lpstr>
      <vt:lpstr>Example</vt:lpstr>
      <vt:lpstr>The Azul Backend (digested HCA)</vt:lpstr>
      <vt:lpstr>The Data Explorer</vt:lpstr>
      <vt:lpstr>Example</vt:lpstr>
      <vt:lpstr>Example</vt:lpstr>
      <vt:lpstr>HCAExplorer</vt:lpstr>
      <vt:lpstr>Example</vt:lpstr>
      <vt:lpstr>The Matrix Service and the HCAMatrixBrowser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HCA Data Access</dc:title>
  <dc:creator>Van Twisk, Daniel</dc:creator>
  <cp:lastModifiedBy>Van Twisk, Daniel</cp:lastModifiedBy>
  <cp:revision>29</cp:revision>
  <dcterms:created xsi:type="dcterms:W3CDTF">2019-10-01T19:51:57Z</dcterms:created>
  <dcterms:modified xsi:type="dcterms:W3CDTF">2019-10-03T20:47:14Z</dcterms:modified>
</cp:coreProperties>
</file>